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7" r:id="rId2"/>
    <p:sldId id="423" r:id="rId3"/>
    <p:sldId id="424" r:id="rId4"/>
    <p:sldId id="425" r:id="rId5"/>
    <p:sldId id="426" r:id="rId6"/>
    <p:sldId id="529" r:id="rId7"/>
    <p:sldId id="541" r:id="rId8"/>
    <p:sldId id="542" r:id="rId9"/>
    <p:sldId id="543" r:id="rId10"/>
    <p:sldId id="531" r:id="rId11"/>
    <p:sldId id="544" r:id="rId12"/>
    <p:sldId id="518" r:id="rId13"/>
    <p:sldId id="521" r:id="rId14"/>
    <p:sldId id="519" r:id="rId15"/>
    <p:sldId id="464" r:id="rId16"/>
    <p:sldId id="528" r:id="rId17"/>
    <p:sldId id="527" r:id="rId18"/>
    <p:sldId id="526" r:id="rId19"/>
    <p:sldId id="545" r:id="rId20"/>
    <p:sldId id="357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68E"/>
    <a:srgbClr val="393950"/>
    <a:srgbClr val="18A8FF"/>
    <a:srgbClr val="F55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6"/>
    <p:restoredTop sz="94678"/>
  </p:normalViewPr>
  <p:slideViewPr>
    <p:cSldViewPr snapToGrid="0" snapToObjects="1" showGuides="1">
      <p:cViewPr varScale="1">
        <p:scale>
          <a:sx n="61" d="100"/>
          <a:sy n="61" d="100"/>
        </p:scale>
        <p:origin x="676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088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55954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494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235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Bg Master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g Master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elieve in your Market Success."/>
          <p:cNvSpPr txBox="1"/>
          <p:nvPr/>
        </p:nvSpPr>
        <p:spPr>
          <a:xfrm>
            <a:off x="1522817" y="12434908"/>
            <a:ext cx="3789218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lnSpc>
                <a:spcPct val="120000"/>
              </a:lnSpc>
              <a:defRPr sz="1600" b="0" baseline="0">
                <a:solidFill>
                  <a:srgbClr val="9D9D9D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>
                <a:solidFill>
                  <a:schemeClr val="tx2"/>
                </a:solidFill>
              </a:rPr>
              <a:t>Believe in your Market Success.</a:t>
            </a:r>
          </a:p>
        </p:txBody>
      </p:sp>
      <p:sp>
        <p:nvSpPr>
          <p:cNvPr id="30" name="Linie"/>
          <p:cNvSpPr/>
          <p:nvPr/>
        </p:nvSpPr>
        <p:spPr>
          <a:xfrm>
            <a:off x="22584965" y="12680156"/>
            <a:ext cx="226920" cy="1"/>
          </a:xfrm>
          <a:prstGeom prst="line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 b="0" baseline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86CB4B4D-7CA3-9044-876B-883B54F8677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1257595" y="12706767"/>
            <a:ext cx="1645395" cy="43922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algn="r">
              <a:lnSpc>
                <a:spcPts val="2300"/>
              </a:lnSpc>
              <a:defRPr sz="1600" b="0" baseline="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8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med"/>
  <p:hf sldNum="0" hdr="0" ftr="0" dt="0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9pPr>
    </p:titleStyle>
    <p:bodyStyle>
      <a:lvl1pPr marL="305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1pPr>
      <a:lvl2pPr marL="750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2pPr>
      <a:lvl3pPr marL="1194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3pPr>
      <a:lvl4pPr marL="1639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4pPr>
      <a:lvl5pPr marL="2083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5pPr>
      <a:lvl6pPr marL="2528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6pPr>
      <a:lvl7pPr marL="2972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7pPr>
      <a:lvl8pPr marL="3417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8pPr>
      <a:lvl9pPr marL="3861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3BD529-F828-D982-7283-654B9E1AC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94" y="3827417"/>
            <a:ext cx="10775405" cy="6061165"/>
          </a:xfrm>
          <a:prstGeom prst="rect">
            <a:avLst/>
          </a:prstGeom>
        </p:spPr>
      </p:pic>
      <p:sp>
        <p:nvSpPr>
          <p:cNvPr id="5" name="Business Proposal">
            <a:extLst>
              <a:ext uri="{FF2B5EF4-FFF2-40B4-BE49-F238E27FC236}">
                <a16:creationId xmlns:a16="http://schemas.microsoft.com/office/drawing/2014/main" id="{3C5F3B1A-8C06-31ED-29ED-7094E70CD18F}"/>
              </a:ext>
            </a:extLst>
          </p:cNvPr>
          <p:cNvSpPr txBox="1"/>
          <p:nvPr/>
        </p:nvSpPr>
        <p:spPr>
          <a:xfrm>
            <a:off x="8433227" y="3339784"/>
            <a:ext cx="7517537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ctr">
              <a:defRPr sz="9000" baseline="0">
                <a:solidFill>
                  <a:srgbClr val="9D9D9D"/>
                </a:solidFill>
              </a:defRPr>
            </a:pPr>
            <a:r>
              <a:rPr lang="ko-KR" altLang="en-US" sz="5400" b="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메타버스 전문기업</a:t>
            </a:r>
            <a:endParaRPr lang="en-US" altLang="ko-KR" sz="5400" b="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he strong and minimal proposal keynote design for your business.">
            <a:extLst>
              <a:ext uri="{FF2B5EF4-FFF2-40B4-BE49-F238E27FC236}">
                <a16:creationId xmlns:a16="http://schemas.microsoft.com/office/drawing/2014/main" id="{74532941-BBF4-8541-F9A1-B5338E2DC597}"/>
              </a:ext>
            </a:extLst>
          </p:cNvPr>
          <p:cNvSpPr txBox="1"/>
          <p:nvPr/>
        </p:nvSpPr>
        <p:spPr>
          <a:xfrm>
            <a:off x="8317572" y="11231968"/>
            <a:ext cx="774885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ctr">
              <a:defRPr sz="3200" baseline="0"/>
            </a:pPr>
            <a:r>
              <a:rPr lang="en-US" sz="3600" dirty="0">
                <a:solidFill>
                  <a:schemeClr val="accent6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INVESTOR RELATIONS 202</a:t>
            </a:r>
            <a:r>
              <a:rPr lang="en-US" altLang="ko-KR" sz="3600" dirty="0">
                <a:solidFill>
                  <a:schemeClr val="accent6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endParaRPr sz="3600" dirty="0">
              <a:solidFill>
                <a:schemeClr val="accent6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41249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5000" y="767894"/>
            <a:ext cx="1847819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투자유치 및 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주주소개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C24E868-AE85-82E9-8F47-6CCB07EB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2045830"/>
            <a:ext cx="23774400" cy="114264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215669-0CDA-A1BA-683B-0BDFF19E2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023" y="5892800"/>
            <a:ext cx="1955800" cy="1320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D96012-7537-EA1C-7E63-E0793C27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20" y="5918200"/>
            <a:ext cx="2019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921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290493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국내 온라인 영어회화 시장 분석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E7FCC85-E051-2425-021D-5D10E1C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6" y="3494933"/>
            <a:ext cx="10068411" cy="9259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E0437-1CC1-001A-E152-BA77192F9F39}"/>
              </a:ext>
            </a:extLst>
          </p:cNvPr>
          <p:cNvSpPr txBox="1"/>
          <p:nvPr/>
        </p:nvSpPr>
        <p:spPr>
          <a:xfrm>
            <a:off x="3283871" y="3110913"/>
            <a:ext cx="2197763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 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억원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9" name="오른쪽 중괄호[R] 8">
            <a:extLst>
              <a:ext uri="{FF2B5EF4-FFF2-40B4-BE49-F238E27FC236}">
                <a16:creationId xmlns:a16="http://schemas.microsoft.com/office/drawing/2014/main" id="{5F8B67D3-EBBB-EA6C-7BDF-CF96CE34A340}"/>
              </a:ext>
            </a:extLst>
          </p:cNvPr>
          <p:cNvSpPr/>
          <p:nvPr/>
        </p:nvSpPr>
        <p:spPr>
          <a:xfrm>
            <a:off x="9613404" y="4196862"/>
            <a:ext cx="679938" cy="1383323"/>
          </a:xfrm>
          <a:prstGeom prst="rightBrace">
            <a:avLst/>
          </a:prstGeom>
          <a:noFill/>
          <a:ln w="635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오른쪽 중괄호[R] 9">
            <a:extLst>
              <a:ext uri="{FF2B5EF4-FFF2-40B4-BE49-F238E27FC236}">
                <a16:creationId xmlns:a16="http://schemas.microsoft.com/office/drawing/2014/main" id="{0AA3CC1A-8543-4699-2887-4F51C7446BC4}"/>
              </a:ext>
            </a:extLst>
          </p:cNvPr>
          <p:cNvSpPr/>
          <p:nvPr/>
        </p:nvSpPr>
        <p:spPr>
          <a:xfrm>
            <a:off x="9613404" y="6210320"/>
            <a:ext cx="679938" cy="3786538"/>
          </a:xfrm>
          <a:prstGeom prst="rightBrace">
            <a:avLst/>
          </a:prstGeom>
          <a:noFill/>
          <a:ln w="635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13B4A4D-C346-379A-5E80-50AEA5197C3E}"/>
              </a:ext>
            </a:extLst>
          </p:cNvPr>
          <p:cNvSpPr/>
          <p:nvPr/>
        </p:nvSpPr>
        <p:spPr>
          <a:xfrm>
            <a:off x="11465550" y="3807584"/>
            <a:ext cx="2402736" cy="240273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388C0C-D46D-084C-7777-515A07E1CE40}"/>
              </a:ext>
            </a:extLst>
          </p:cNvPr>
          <p:cNvSpPr/>
          <p:nvPr/>
        </p:nvSpPr>
        <p:spPr>
          <a:xfrm>
            <a:off x="14518418" y="3806510"/>
            <a:ext cx="2402736" cy="240273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5F910B-17A0-3E22-66DD-01F5FDBCE4C9}"/>
              </a:ext>
            </a:extLst>
          </p:cNvPr>
          <p:cNvSpPr/>
          <p:nvPr/>
        </p:nvSpPr>
        <p:spPr>
          <a:xfrm>
            <a:off x="11465550" y="6923448"/>
            <a:ext cx="2402736" cy="240273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AB17E9-FCC2-EEB7-973C-F54F5A08A4A1}"/>
              </a:ext>
            </a:extLst>
          </p:cNvPr>
          <p:cNvSpPr/>
          <p:nvPr/>
        </p:nvSpPr>
        <p:spPr>
          <a:xfrm>
            <a:off x="14518418" y="6858000"/>
            <a:ext cx="2402736" cy="240273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F24F3F-F5BD-B090-CF3D-15994908F1A2}"/>
              </a:ext>
            </a:extLst>
          </p:cNvPr>
          <p:cNvSpPr/>
          <p:nvPr/>
        </p:nvSpPr>
        <p:spPr>
          <a:xfrm>
            <a:off x="17571286" y="6847001"/>
            <a:ext cx="2402736" cy="240273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397739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3833093-CF9E-3D23-69D2-99515D60972A}"/>
              </a:ext>
            </a:extLst>
          </p:cNvPr>
          <p:cNvCxnSpPr>
            <a:cxnSpLocks/>
          </p:cNvCxnSpPr>
          <p:nvPr/>
        </p:nvCxnSpPr>
        <p:spPr>
          <a:xfrm flipV="1">
            <a:off x="17822171" y="2016369"/>
            <a:ext cx="0" cy="11699631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2" descr="AI 캐릭터와 대화하는 체험형 영어 학습 프로그램 '헬로루디' 출시 | 조선에듀 | 프리미엄 교육전문 미디어">
            <a:extLst>
              <a:ext uri="{FF2B5EF4-FFF2-40B4-BE49-F238E27FC236}">
                <a16:creationId xmlns:a16="http://schemas.microsoft.com/office/drawing/2014/main" id="{146ED745-11D5-2319-29EC-3589D948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243" y="2289579"/>
            <a:ext cx="4035014" cy="40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가상현실서 놀다보니 영어가 쑥쑥! '호두잉글리시' &lt; 게임 분석 &lt; 기사본문 - 게임톡">
            <a:extLst>
              <a:ext uri="{FF2B5EF4-FFF2-40B4-BE49-F238E27FC236}">
                <a16:creationId xmlns:a16="http://schemas.microsoft.com/office/drawing/2014/main" id="{271E2DDE-A004-6B58-0FF5-419CB58F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262" y="2632986"/>
            <a:ext cx="6570837" cy="36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228026-4895-B2AB-E8BA-B195E9B13E7B}"/>
              </a:ext>
            </a:extLst>
          </p:cNvPr>
          <p:cNvCxnSpPr>
            <a:cxnSpLocks/>
          </p:cNvCxnSpPr>
          <p:nvPr/>
        </p:nvCxnSpPr>
        <p:spPr>
          <a:xfrm flipV="1">
            <a:off x="9591725" y="2016369"/>
            <a:ext cx="0" cy="11699631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B7F2DFC-34D2-AFE1-88FE-62FB40289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49" y="2632986"/>
            <a:ext cx="6490085" cy="3691608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7D979E6-4381-2C2C-C193-7DB6D8478782}"/>
              </a:ext>
            </a:extLst>
          </p:cNvPr>
          <p:cNvCxnSpPr>
            <a:cxnSpLocks/>
          </p:cNvCxnSpPr>
          <p:nvPr/>
        </p:nvCxnSpPr>
        <p:spPr>
          <a:xfrm>
            <a:off x="150144" y="6858000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9549F38-DF35-4268-81BE-7737C97169EE}"/>
              </a:ext>
            </a:extLst>
          </p:cNvPr>
          <p:cNvCxnSpPr>
            <a:cxnSpLocks/>
          </p:cNvCxnSpPr>
          <p:nvPr/>
        </p:nvCxnSpPr>
        <p:spPr>
          <a:xfrm flipV="1">
            <a:off x="2197099" y="6858000"/>
            <a:ext cx="0" cy="6615603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A129941-EC54-E71F-AEC4-2FE31495E3B0}"/>
              </a:ext>
            </a:extLst>
          </p:cNvPr>
          <p:cNvCxnSpPr>
            <a:cxnSpLocks/>
          </p:cNvCxnSpPr>
          <p:nvPr/>
        </p:nvCxnSpPr>
        <p:spPr>
          <a:xfrm>
            <a:off x="75072" y="7919691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Adam McIntyre">
            <a:extLst>
              <a:ext uri="{FF2B5EF4-FFF2-40B4-BE49-F238E27FC236}">
                <a16:creationId xmlns:a16="http://schemas.microsoft.com/office/drawing/2014/main" id="{5D92227C-C54C-2295-A9BF-74D686A8231B}"/>
              </a:ext>
            </a:extLst>
          </p:cNvPr>
          <p:cNvSpPr txBox="1"/>
          <p:nvPr/>
        </p:nvSpPr>
        <p:spPr>
          <a:xfrm>
            <a:off x="787399" y="920294"/>
            <a:ext cx="2290493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 게임형 영어회화 시장 경쟁사 비교분석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Adam McIntyre">
            <a:extLst>
              <a:ext uri="{FF2B5EF4-FFF2-40B4-BE49-F238E27FC236}">
                <a16:creationId xmlns:a16="http://schemas.microsoft.com/office/drawing/2014/main" id="{2A9B0999-A671-90F4-EA4F-985A3A5FBFA3}"/>
              </a:ext>
            </a:extLst>
          </p:cNvPr>
          <p:cNvSpPr txBox="1"/>
          <p:nvPr/>
        </p:nvSpPr>
        <p:spPr>
          <a:xfrm>
            <a:off x="3382759" y="7052539"/>
            <a:ext cx="4637289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위딧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Adam McIntyre">
            <a:extLst>
              <a:ext uri="{FF2B5EF4-FFF2-40B4-BE49-F238E27FC236}">
                <a16:creationId xmlns:a16="http://schemas.microsoft.com/office/drawing/2014/main" id="{070D953F-405F-2FF9-992D-E37071430DF6}"/>
              </a:ext>
            </a:extLst>
          </p:cNvPr>
          <p:cNvSpPr txBox="1"/>
          <p:nvPr/>
        </p:nvSpPr>
        <p:spPr>
          <a:xfrm>
            <a:off x="262184" y="7056574"/>
            <a:ext cx="155756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Adam McIntyre">
            <a:extLst>
              <a:ext uri="{FF2B5EF4-FFF2-40B4-BE49-F238E27FC236}">
                <a16:creationId xmlns:a16="http://schemas.microsoft.com/office/drawing/2014/main" id="{9FCFD513-E3AF-95FA-DAF3-769B9F2B7F14}"/>
              </a:ext>
            </a:extLst>
          </p:cNvPr>
          <p:cNvSpPr txBox="1"/>
          <p:nvPr/>
        </p:nvSpPr>
        <p:spPr>
          <a:xfrm>
            <a:off x="10365460" y="7052539"/>
            <a:ext cx="6365076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호두랩스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호두 잉글리쉬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Adam McIntyre">
            <a:extLst>
              <a:ext uri="{FF2B5EF4-FFF2-40B4-BE49-F238E27FC236}">
                <a16:creationId xmlns:a16="http://schemas.microsoft.com/office/drawing/2014/main" id="{510A16A6-C9C3-C84D-3795-B56B80D727AA}"/>
              </a:ext>
            </a:extLst>
          </p:cNvPr>
          <p:cNvSpPr txBox="1"/>
          <p:nvPr/>
        </p:nvSpPr>
        <p:spPr>
          <a:xfrm>
            <a:off x="18586428" y="7052538"/>
            <a:ext cx="4953509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아키핀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헬로루디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B0EEA14-641C-2273-0777-36D2CFC4AEF7}"/>
              </a:ext>
            </a:extLst>
          </p:cNvPr>
          <p:cNvCxnSpPr>
            <a:cxnSpLocks/>
          </p:cNvCxnSpPr>
          <p:nvPr/>
        </p:nvCxnSpPr>
        <p:spPr>
          <a:xfrm>
            <a:off x="113172" y="9005541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Adam McIntyre">
            <a:extLst>
              <a:ext uri="{FF2B5EF4-FFF2-40B4-BE49-F238E27FC236}">
                <a16:creationId xmlns:a16="http://schemas.microsoft.com/office/drawing/2014/main" id="{C5DBF44D-0494-5AE6-450E-93675CD67799}"/>
              </a:ext>
            </a:extLst>
          </p:cNvPr>
          <p:cNvSpPr txBox="1"/>
          <p:nvPr/>
        </p:nvSpPr>
        <p:spPr>
          <a:xfrm>
            <a:off x="3420859" y="8138389"/>
            <a:ext cx="5590175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14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세부터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 성인까지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Adam McIntyre">
            <a:extLst>
              <a:ext uri="{FF2B5EF4-FFF2-40B4-BE49-F238E27FC236}">
                <a16:creationId xmlns:a16="http://schemas.microsoft.com/office/drawing/2014/main" id="{6B4E47FF-6CAB-697F-C7C9-7A8B59258519}"/>
              </a:ext>
            </a:extLst>
          </p:cNvPr>
          <p:cNvSpPr txBox="1"/>
          <p:nvPr/>
        </p:nvSpPr>
        <p:spPr>
          <a:xfrm>
            <a:off x="300284" y="8142424"/>
            <a:ext cx="155756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Adam McIntyre">
            <a:extLst>
              <a:ext uri="{FF2B5EF4-FFF2-40B4-BE49-F238E27FC236}">
                <a16:creationId xmlns:a16="http://schemas.microsoft.com/office/drawing/2014/main" id="{F5B54261-66E6-69AB-BEB9-A84A973C9D5D}"/>
              </a:ext>
            </a:extLst>
          </p:cNvPr>
          <p:cNvSpPr txBox="1"/>
          <p:nvPr/>
        </p:nvSpPr>
        <p:spPr>
          <a:xfrm>
            <a:off x="10689310" y="8138389"/>
            <a:ext cx="531269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유아에서 초등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학년까지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Adam McIntyre">
            <a:extLst>
              <a:ext uri="{FF2B5EF4-FFF2-40B4-BE49-F238E27FC236}">
                <a16:creationId xmlns:a16="http://schemas.microsoft.com/office/drawing/2014/main" id="{97592926-6315-7060-18F1-9765660805BC}"/>
              </a:ext>
            </a:extLst>
          </p:cNvPr>
          <p:cNvSpPr txBox="1"/>
          <p:nvPr/>
        </p:nvSpPr>
        <p:spPr>
          <a:xfrm>
            <a:off x="18316575" y="8152718"/>
            <a:ext cx="508635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유아에서 초등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학년까지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7D29DC13-8743-8368-2BD8-7E70DA53C5AF}"/>
              </a:ext>
            </a:extLst>
          </p:cNvPr>
          <p:cNvCxnSpPr>
            <a:cxnSpLocks/>
          </p:cNvCxnSpPr>
          <p:nvPr/>
        </p:nvCxnSpPr>
        <p:spPr>
          <a:xfrm>
            <a:off x="77329" y="10091410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Adam McIntyre">
            <a:extLst>
              <a:ext uri="{FF2B5EF4-FFF2-40B4-BE49-F238E27FC236}">
                <a16:creationId xmlns:a16="http://schemas.microsoft.com/office/drawing/2014/main" id="{5BBADC26-9E6E-6AAB-A3A8-ED5C7B58F7D6}"/>
              </a:ext>
            </a:extLst>
          </p:cNvPr>
          <p:cNvSpPr txBox="1"/>
          <p:nvPr/>
        </p:nvSpPr>
        <p:spPr>
          <a:xfrm>
            <a:off x="3385016" y="9224258"/>
            <a:ext cx="5590175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생성형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오픈월드컨셉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Adam McIntyre">
            <a:extLst>
              <a:ext uri="{FF2B5EF4-FFF2-40B4-BE49-F238E27FC236}">
                <a16:creationId xmlns:a16="http://schemas.microsoft.com/office/drawing/2014/main" id="{72E5074B-CCD0-C691-093B-10FE3A9004DF}"/>
              </a:ext>
            </a:extLst>
          </p:cNvPr>
          <p:cNvSpPr txBox="1"/>
          <p:nvPr/>
        </p:nvSpPr>
        <p:spPr>
          <a:xfrm>
            <a:off x="264441" y="9228293"/>
            <a:ext cx="155756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Adam McIntyre">
            <a:extLst>
              <a:ext uri="{FF2B5EF4-FFF2-40B4-BE49-F238E27FC236}">
                <a16:creationId xmlns:a16="http://schemas.microsoft.com/office/drawing/2014/main" id="{BA013C95-997E-05DD-A314-AB17158F60D6}"/>
              </a:ext>
            </a:extLst>
          </p:cNvPr>
          <p:cNvSpPr txBox="1"/>
          <p:nvPr/>
        </p:nvSpPr>
        <p:spPr>
          <a:xfrm>
            <a:off x="10653467" y="9224258"/>
            <a:ext cx="531269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단방향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인용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RPG 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형식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Adam McIntyre">
            <a:extLst>
              <a:ext uri="{FF2B5EF4-FFF2-40B4-BE49-F238E27FC236}">
                <a16:creationId xmlns:a16="http://schemas.microsoft.com/office/drawing/2014/main" id="{38E64BD6-3232-96C4-9F68-ED8B7748EC28}"/>
              </a:ext>
            </a:extLst>
          </p:cNvPr>
          <p:cNvSpPr txBox="1"/>
          <p:nvPr/>
        </p:nvSpPr>
        <p:spPr>
          <a:xfrm>
            <a:off x="17964150" y="9238587"/>
            <a:ext cx="6342521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단방향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RPG +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음성인식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57909F2E-2716-F751-F076-FF2B54642B21}"/>
              </a:ext>
            </a:extLst>
          </p:cNvPr>
          <p:cNvCxnSpPr>
            <a:cxnSpLocks/>
          </p:cNvCxnSpPr>
          <p:nvPr/>
        </p:nvCxnSpPr>
        <p:spPr>
          <a:xfrm>
            <a:off x="113172" y="11238079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Adam McIntyre">
            <a:extLst>
              <a:ext uri="{FF2B5EF4-FFF2-40B4-BE49-F238E27FC236}">
                <a16:creationId xmlns:a16="http://schemas.microsoft.com/office/drawing/2014/main" id="{7C0472E0-ECFF-B726-1E63-8CC1FB142A37}"/>
              </a:ext>
            </a:extLst>
          </p:cNvPr>
          <p:cNvSpPr txBox="1"/>
          <p:nvPr/>
        </p:nvSpPr>
        <p:spPr>
          <a:xfrm>
            <a:off x="2520949" y="10370927"/>
            <a:ext cx="6814958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오픈월드 개념으로 자동생성 형태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Adam McIntyre">
            <a:extLst>
              <a:ext uri="{FF2B5EF4-FFF2-40B4-BE49-F238E27FC236}">
                <a16:creationId xmlns:a16="http://schemas.microsoft.com/office/drawing/2014/main" id="{F20BF21E-2351-EE94-97E0-2783B2A49B6E}"/>
              </a:ext>
            </a:extLst>
          </p:cNvPr>
          <p:cNvSpPr txBox="1"/>
          <p:nvPr/>
        </p:nvSpPr>
        <p:spPr>
          <a:xfrm>
            <a:off x="300284" y="10374962"/>
            <a:ext cx="155756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컨텐츠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Adam McIntyre">
            <a:extLst>
              <a:ext uri="{FF2B5EF4-FFF2-40B4-BE49-F238E27FC236}">
                <a16:creationId xmlns:a16="http://schemas.microsoft.com/office/drawing/2014/main" id="{AE500121-A821-DD4C-ED77-F66B381FC6A3}"/>
              </a:ext>
            </a:extLst>
          </p:cNvPr>
          <p:cNvSpPr txBox="1"/>
          <p:nvPr/>
        </p:nvSpPr>
        <p:spPr>
          <a:xfrm>
            <a:off x="10689310" y="10370927"/>
            <a:ext cx="6041226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매번 새로운 컨텐츠 제작 필요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Adam McIntyre">
            <a:extLst>
              <a:ext uri="{FF2B5EF4-FFF2-40B4-BE49-F238E27FC236}">
                <a16:creationId xmlns:a16="http://schemas.microsoft.com/office/drawing/2014/main" id="{4245DC99-E057-CA4A-16FB-1520F1A7CCFC}"/>
              </a:ext>
            </a:extLst>
          </p:cNvPr>
          <p:cNvSpPr txBox="1"/>
          <p:nvPr/>
        </p:nvSpPr>
        <p:spPr>
          <a:xfrm>
            <a:off x="17964150" y="10385256"/>
            <a:ext cx="6119566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매번 새로운 컨텐츠 제작 필요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7D504C1-25E2-3220-D014-0A811AED2E01}"/>
              </a:ext>
            </a:extLst>
          </p:cNvPr>
          <p:cNvCxnSpPr>
            <a:cxnSpLocks/>
          </p:cNvCxnSpPr>
          <p:nvPr/>
        </p:nvCxnSpPr>
        <p:spPr>
          <a:xfrm>
            <a:off x="113172" y="12269306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Adam McIntyre">
            <a:extLst>
              <a:ext uri="{FF2B5EF4-FFF2-40B4-BE49-F238E27FC236}">
                <a16:creationId xmlns:a16="http://schemas.microsoft.com/office/drawing/2014/main" id="{DD2454B8-987D-B9DD-E3BF-766F609B49B6}"/>
              </a:ext>
            </a:extLst>
          </p:cNvPr>
          <p:cNvSpPr txBox="1"/>
          <p:nvPr/>
        </p:nvSpPr>
        <p:spPr>
          <a:xfrm>
            <a:off x="4679259" y="11422016"/>
            <a:ext cx="1606532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21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Adam McIntyre">
            <a:extLst>
              <a:ext uri="{FF2B5EF4-FFF2-40B4-BE49-F238E27FC236}">
                <a16:creationId xmlns:a16="http://schemas.microsoft.com/office/drawing/2014/main" id="{3C39B7B6-97AF-C17E-9DA1-B8B6D2C63A34}"/>
              </a:ext>
            </a:extLst>
          </p:cNvPr>
          <p:cNvSpPr txBox="1"/>
          <p:nvPr/>
        </p:nvSpPr>
        <p:spPr>
          <a:xfrm>
            <a:off x="150143" y="11406189"/>
            <a:ext cx="2046951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누적투자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Adam McIntyre">
            <a:extLst>
              <a:ext uri="{FF2B5EF4-FFF2-40B4-BE49-F238E27FC236}">
                <a16:creationId xmlns:a16="http://schemas.microsoft.com/office/drawing/2014/main" id="{1C245C64-3041-84CE-177A-51747E145E18}"/>
              </a:ext>
            </a:extLst>
          </p:cNvPr>
          <p:cNvSpPr txBox="1"/>
          <p:nvPr/>
        </p:nvSpPr>
        <p:spPr>
          <a:xfrm>
            <a:off x="12540412" y="11420191"/>
            <a:ext cx="1952535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130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Adam McIntyre">
            <a:extLst>
              <a:ext uri="{FF2B5EF4-FFF2-40B4-BE49-F238E27FC236}">
                <a16:creationId xmlns:a16="http://schemas.microsoft.com/office/drawing/2014/main" id="{7012D270-05BC-274E-16B6-984031EB5315}"/>
              </a:ext>
            </a:extLst>
          </p:cNvPr>
          <p:cNvSpPr txBox="1"/>
          <p:nvPr/>
        </p:nvSpPr>
        <p:spPr>
          <a:xfrm>
            <a:off x="19897725" y="11463622"/>
            <a:ext cx="192405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110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Adam McIntyre">
            <a:extLst>
              <a:ext uri="{FF2B5EF4-FFF2-40B4-BE49-F238E27FC236}">
                <a16:creationId xmlns:a16="http://schemas.microsoft.com/office/drawing/2014/main" id="{99392B4C-4260-DC53-665F-3A75B7845BEE}"/>
              </a:ext>
            </a:extLst>
          </p:cNvPr>
          <p:cNvSpPr txBox="1"/>
          <p:nvPr/>
        </p:nvSpPr>
        <p:spPr>
          <a:xfrm>
            <a:off x="2520949" y="12709461"/>
            <a:ext cx="6846711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28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서비스전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Adam McIntyre">
            <a:extLst>
              <a:ext uri="{FF2B5EF4-FFF2-40B4-BE49-F238E27FC236}">
                <a16:creationId xmlns:a16="http://schemas.microsoft.com/office/drawing/2014/main" id="{429FB93F-2AFF-5940-CD98-960C61304932}"/>
              </a:ext>
            </a:extLst>
          </p:cNvPr>
          <p:cNvSpPr txBox="1"/>
          <p:nvPr/>
        </p:nvSpPr>
        <p:spPr>
          <a:xfrm>
            <a:off x="26318" y="12693634"/>
            <a:ext cx="2202532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매출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Adam McIntyre">
            <a:extLst>
              <a:ext uri="{FF2B5EF4-FFF2-40B4-BE49-F238E27FC236}">
                <a16:creationId xmlns:a16="http://schemas.microsoft.com/office/drawing/2014/main" id="{71354A95-1F97-D055-2C60-EE840A753866}"/>
              </a:ext>
            </a:extLst>
          </p:cNvPr>
          <p:cNvSpPr txBox="1"/>
          <p:nvPr/>
        </p:nvSpPr>
        <p:spPr>
          <a:xfrm>
            <a:off x="12530887" y="12707636"/>
            <a:ext cx="1952535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51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Adam McIntyre">
            <a:extLst>
              <a:ext uri="{FF2B5EF4-FFF2-40B4-BE49-F238E27FC236}">
                <a16:creationId xmlns:a16="http://schemas.microsoft.com/office/drawing/2014/main" id="{93CAC13E-4596-8472-2514-405861584855}"/>
              </a:ext>
            </a:extLst>
          </p:cNvPr>
          <p:cNvSpPr txBox="1"/>
          <p:nvPr/>
        </p:nvSpPr>
        <p:spPr>
          <a:xfrm>
            <a:off x="18777493" y="12751067"/>
            <a:ext cx="5306204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올해 서비스 런칭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1675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228026-4895-B2AB-E8BA-B195E9B13E7B}"/>
              </a:ext>
            </a:extLst>
          </p:cNvPr>
          <p:cNvCxnSpPr>
            <a:cxnSpLocks/>
          </p:cNvCxnSpPr>
          <p:nvPr/>
        </p:nvCxnSpPr>
        <p:spPr>
          <a:xfrm flipV="1">
            <a:off x="12192000" y="2672860"/>
            <a:ext cx="0" cy="10996246"/>
          </a:xfrm>
          <a:prstGeom prst="line">
            <a:avLst/>
          </a:prstGeom>
          <a:ln w="63500">
            <a:solidFill>
              <a:schemeClr val="accent6">
                <a:lumMod val="85000"/>
                <a:lumOff val="15000"/>
              </a:schemeClr>
            </a:solidFill>
            <a:prstDash val="solid"/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Adam McIntyre">
            <a:extLst>
              <a:ext uri="{FF2B5EF4-FFF2-40B4-BE49-F238E27FC236}">
                <a16:creationId xmlns:a16="http://schemas.microsoft.com/office/drawing/2014/main" id="{5D92227C-C54C-2295-A9BF-74D686A8231B}"/>
              </a:ext>
            </a:extLst>
          </p:cNvPr>
          <p:cNvSpPr txBox="1"/>
          <p:nvPr/>
        </p:nvSpPr>
        <p:spPr>
          <a:xfrm>
            <a:off x="787399" y="920294"/>
            <a:ext cx="2290493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 게임형 영어회화 시장 경쟁사 비교분석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F0EBD75F-2207-9FEA-3AE2-1E6B093D1606}"/>
              </a:ext>
            </a:extLst>
          </p:cNvPr>
          <p:cNvCxnSpPr>
            <a:cxnSpLocks/>
          </p:cNvCxnSpPr>
          <p:nvPr/>
        </p:nvCxnSpPr>
        <p:spPr>
          <a:xfrm flipH="1">
            <a:off x="4080606" y="7684475"/>
            <a:ext cx="8111394" cy="0"/>
          </a:xfrm>
          <a:prstGeom prst="line">
            <a:avLst/>
          </a:prstGeom>
          <a:ln w="63500">
            <a:solidFill>
              <a:schemeClr val="accent6">
                <a:lumMod val="85000"/>
                <a:lumOff val="15000"/>
              </a:schemeClr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Adam McIntyre">
            <a:extLst>
              <a:ext uri="{FF2B5EF4-FFF2-40B4-BE49-F238E27FC236}">
                <a16:creationId xmlns:a16="http://schemas.microsoft.com/office/drawing/2014/main" id="{02D2A6CC-A5E1-3DD4-BB74-F32B91A1ED78}"/>
              </a:ext>
            </a:extLst>
          </p:cNvPr>
          <p:cNvSpPr txBox="1"/>
          <p:nvPr/>
        </p:nvSpPr>
        <p:spPr>
          <a:xfrm>
            <a:off x="20163691" y="7350730"/>
            <a:ext cx="3962399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인공지능 수준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9115397-FB82-F65C-8E58-9237F2CF04DD}"/>
              </a:ext>
            </a:extLst>
          </p:cNvPr>
          <p:cNvCxnSpPr>
            <a:cxnSpLocks/>
          </p:cNvCxnSpPr>
          <p:nvPr/>
        </p:nvCxnSpPr>
        <p:spPr>
          <a:xfrm flipH="1">
            <a:off x="11794391" y="7684475"/>
            <a:ext cx="8111394" cy="0"/>
          </a:xfrm>
          <a:prstGeom prst="line">
            <a:avLst/>
          </a:prstGeom>
          <a:ln w="63500">
            <a:solidFill>
              <a:schemeClr val="accent6">
                <a:lumMod val="85000"/>
                <a:lumOff val="15000"/>
              </a:schemeClr>
            </a:solidFill>
            <a:prstDash val="solid"/>
            <a:head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Adam McIntyre">
            <a:extLst>
              <a:ext uri="{FF2B5EF4-FFF2-40B4-BE49-F238E27FC236}">
                <a16:creationId xmlns:a16="http://schemas.microsoft.com/office/drawing/2014/main" id="{D7DBBB7B-62DF-6D37-F4FC-59E7C7AE219E}"/>
              </a:ext>
            </a:extLst>
          </p:cNvPr>
          <p:cNvSpPr txBox="1"/>
          <p:nvPr/>
        </p:nvSpPr>
        <p:spPr>
          <a:xfrm>
            <a:off x="12589610" y="2696305"/>
            <a:ext cx="3962399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 자유도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2F54326-5E14-4C78-86A8-36395AEA89C4}"/>
              </a:ext>
            </a:extLst>
          </p:cNvPr>
          <p:cNvSpPr/>
          <p:nvPr/>
        </p:nvSpPr>
        <p:spPr>
          <a:xfrm>
            <a:off x="5721349" y="9601684"/>
            <a:ext cx="3094406" cy="309440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34AC8E0-A0B3-0EE6-30AD-989C5F0D502C}"/>
              </a:ext>
            </a:extLst>
          </p:cNvPr>
          <p:cNvSpPr/>
          <p:nvPr/>
        </p:nvSpPr>
        <p:spPr>
          <a:xfrm>
            <a:off x="13083440" y="9601684"/>
            <a:ext cx="3094406" cy="309440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794023C-999E-72E4-7A98-8EA8909C91CC}"/>
              </a:ext>
            </a:extLst>
          </p:cNvPr>
          <p:cNvSpPr/>
          <p:nvPr/>
        </p:nvSpPr>
        <p:spPr>
          <a:xfrm>
            <a:off x="16482159" y="3706118"/>
            <a:ext cx="3094406" cy="309440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352128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3833093-CF9E-3D23-69D2-99515D60972A}"/>
              </a:ext>
            </a:extLst>
          </p:cNvPr>
          <p:cNvCxnSpPr>
            <a:cxnSpLocks/>
          </p:cNvCxnSpPr>
          <p:nvPr/>
        </p:nvCxnSpPr>
        <p:spPr>
          <a:xfrm flipH="1" flipV="1">
            <a:off x="17566357" y="2016369"/>
            <a:ext cx="229274" cy="11699631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228026-4895-B2AB-E8BA-B195E9B13E7B}"/>
              </a:ext>
            </a:extLst>
          </p:cNvPr>
          <p:cNvCxnSpPr>
            <a:cxnSpLocks/>
          </p:cNvCxnSpPr>
          <p:nvPr/>
        </p:nvCxnSpPr>
        <p:spPr>
          <a:xfrm flipV="1">
            <a:off x="9461234" y="2016369"/>
            <a:ext cx="0" cy="11699631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B7F2DFC-34D2-AFE1-88FE-62FB4028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49" y="2632986"/>
            <a:ext cx="6490085" cy="3691608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7D979E6-4381-2C2C-C193-7DB6D8478782}"/>
              </a:ext>
            </a:extLst>
          </p:cNvPr>
          <p:cNvCxnSpPr>
            <a:cxnSpLocks/>
          </p:cNvCxnSpPr>
          <p:nvPr/>
        </p:nvCxnSpPr>
        <p:spPr>
          <a:xfrm>
            <a:off x="150144" y="6858000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9549F38-DF35-4268-81BE-7737C97169EE}"/>
              </a:ext>
            </a:extLst>
          </p:cNvPr>
          <p:cNvCxnSpPr>
            <a:cxnSpLocks/>
          </p:cNvCxnSpPr>
          <p:nvPr/>
        </p:nvCxnSpPr>
        <p:spPr>
          <a:xfrm flipV="1">
            <a:off x="2197099" y="6858000"/>
            <a:ext cx="0" cy="6615603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A129941-EC54-E71F-AEC4-2FE31495E3B0}"/>
              </a:ext>
            </a:extLst>
          </p:cNvPr>
          <p:cNvCxnSpPr>
            <a:cxnSpLocks/>
          </p:cNvCxnSpPr>
          <p:nvPr/>
        </p:nvCxnSpPr>
        <p:spPr>
          <a:xfrm>
            <a:off x="75072" y="7919691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Adam McIntyre">
            <a:extLst>
              <a:ext uri="{FF2B5EF4-FFF2-40B4-BE49-F238E27FC236}">
                <a16:creationId xmlns:a16="http://schemas.microsoft.com/office/drawing/2014/main" id="{5D92227C-C54C-2295-A9BF-74D686A8231B}"/>
              </a:ext>
            </a:extLst>
          </p:cNvPr>
          <p:cNvSpPr txBox="1"/>
          <p:nvPr/>
        </p:nvSpPr>
        <p:spPr>
          <a:xfrm>
            <a:off x="787399" y="920294"/>
            <a:ext cx="2290493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온라인 성인 영어회화형 시장 경쟁사 비교분석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Adam McIntyre">
            <a:extLst>
              <a:ext uri="{FF2B5EF4-FFF2-40B4-BE49-F238E27FC236}">
                <a16:creationId xmlns:a16="http://schemas.microsoft.com/office/drawing/2014/main" id="{2A9B0999-A671-90F4-EA4F-985A3A5FBFA3}"/>
              </a:ext>
            </a:extLst>
          </p:cNvPr>
          <p:cNvSpPr txBox="1"/>
          <p:nvPr/>
        </p:nvSpPr>
        <p:spPr>
          <a:xfrm>
            <a:off x="3382759" y="7052539"/>
            <a:ext cx="4637289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위딧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Adam McIntyre">
            <a:extLst>
              <a:ext uri="{FF2B5EF4-FFF2-40B4-BE49-F238E27FC236}">
                <a16:creationId xmlns:a16="http://schemas.microsoft.com/office/drawing/2014/main" id="{070D953F-405F-2FF9-992D-E37071430DF6}"/>
              </a:ext>
            </a:extLst>
          </p:cNvPr>
          <p:cNvSpPr txBox="1"/>
          <p:nvPr/>
        </p:nvSpPr>
        <p:spPr>
          <a:xfrm>
            <a:off x="262184" y="7056574"/>
            <a:ext cx="155756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Adam McIntyre">
            <a:extLst>
              <a:ext uri="{FF2B5EF4-FFF2-40B4-BE49-F238E27FC236}">
                <a16:creationId xmlns:a16="http://schemas.microsoft.com/office/drawing/2014/main" id="{9FCFD513-E3AF-95FA-DAF3-769B9F2B7F14}"/>
              </a:ext>
            </a:extLst>
          </p:cNvPr>
          <p:cNvSpPr txBox="1"/>
          <p:nvPr/>
        </p:nvSpPr>
        <p:spPr>
          <a:xfrm>
            <a:off x="9794376" y="7052539"/>
            <a:ext cx="7561554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링글잉글리시에듀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링글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Adam McIntyre">
            <a:extLst>
              <a:ext uri="{FF2B5EF4-FFF2-40B4-BE49-F238E27FC236}">
                <a16:creationId xmlns:a16="http://schemas.microsoft.com/office/drawing/2014/main" id="{510A16A6-C9C3-C84D-3795-B56B80D727AA}"/>
              </a:ext>
            </a:extLst>
          </p:cNvPr>
          <p:cNvSpPr txBox="1"/>
          <p:nvPr/>
        </p:nvSpPr>
        <p:spPr>
          <a:xfrm>
            <a:off x="18586428" y="7052538"/>
            <a:ext cx="5390204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야나두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야나두영어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B0EEA14-641C-2273-0777-36D2CFC4AEF7}"/>
              </a:ext>
            </a:extLst>
          </p:cNvPr>
          <p:cNvCxnSpPr>
            <a:cxnSpLocks/>
          </p:cNvCxnSpPr>
          <p:nvPr/>
        </p:nvCxnSpPr>
        <p:spPr>
          <a:xfrm>
            <a:off x="113172" y="9005541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Adam McIntyre">
            <a:extLst>
              <a:ext uri="{FF2B5EF4-FFF2-40B4-BE49-F238E27FC236}">
                <a16:creationId xmlns:a16="http://schemas.microsoft.com/office/drawing/2014/main" id="{C5DBF44D-0494-5AE6-450E-93675CD67799}"/>
              </a:ext>
            </a:extLst>
          </p:cNvPr>
          <p:cNvSpPr txBox="1"/>
          <p:nvPr/>
        </p:nvSpPr>
        <p:spPr>
          <a:xfrm>
            <a:off x="3420859" y="8138389"/>
            <a:ext cx="5590175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14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세부터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 성인까지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Adam McIntyre">
            <a:extLst>
              <a:ext uri="{FF2B5EF4-FFF2-40B4-BE49-F238E27FC236}">
                <a16:creationId xmlns:a16="http://schemas.microsoft.com/office/drawing/2014/main" id="{6B4E47FF-6CAB-697F-C7C9-7A8B59258519}"/>
              </a:ext>
            </a:extLst>
          </p:cNvPr>
          <p:cNvSpPr txBox="1"/>
          <p:nvPr/>
        </p:nvSpPr>
        <p:spPr>
          <a:xfrm>
            <a:off x="300284" y="8142424"/>
            <a:ext cx="155756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타겟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Adam McIntyre">
            <a:extLst>
              <a:ext uri="{FF2B5EF4-FFF2-40B4-BE49-F238E27FC236}">
                <a16:creationId xmlns:a16="http://schemas.microsoft.com/office/drawing/2014/main" id="{F5B54261-66E6-69AB-BEB9-A84A973C9D5D}"/>
              </a:ext>
            </a:extLst>
          </p:cNvPr>
          <p:cNvSpPr txBox="1"/>
          <p:nvPr/>
        </p:nvSpPr>
        <p:spPr>
          <a:xfrm>
            <a:off x="11156106" y="8079862"/>
            <a:ext cx="531269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 이상 성인영어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Adam McIntyre">
            <a:extLst>
              <a:ext uri="{FF2B5EF4-FFF2-40B4-BE49-F238E27FC236}">
                <a16:creationId xmlns:a16="http://schemas.microsoft.com/office/drawing/2014/main" id="{97592926-6315-7060-18F1-9765660805BC}"/>
              </a:ext>
            </a:extLst>
          </p:cNvPr>
          <p:cNvSpPr txBox="1"/>
          <p:nvPr/>
        </p:nvSpPr>
        <p:spPr>
          <a:xfrm>
            <a:off x="19084935" y="8130944"/>
            <a:ext cx="3286125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성인 초급 영어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7D29DC13-8743-8368-2BD8-7E70DA53C5AF}"/>
              </a:ext>
            </a:extLst>
          </p:cNvPr>
          <p:cNvCxnSpPr>
            <a:cxnSpLocks/>
          </p:cNvCxnSpPr>
          <p:nvPr/>
        </p:nvCxnSpPr>
        <p:spPr>
          <a:xfrm>
            <a:off x="77329" y="10091410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Adam McIntyre">
            <a:extLst>
              <a:ext uri="{FF2B5EF4-FFF2-40B4-BE49-F238E27FC236}">
                <a16:creationId xmlns:a16="http://schemas.microsoft.com/office/drawing/2014/main" id="{5BBADC26-9E6E-6AAB-A3A8-ED5C7B58F7D6}"/>
              </a:ext>
            </a:extLst>
          </p:cNvPr>
          <p:cNvSpPr txBox="1"/>
          <p:nvPr/>
        </p:nvSpPr>
        <p:spPr>
          <a:xfrm>
            <a:off x="3385016" y="9224258"/>
            <a:ext cx="5590175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생성형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오픈월드컨셉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Adam McIntyre">
            <a:extLst>
              <a:ext uri="{FF2B5EF4-FFF2-40B4-BE49-F238E27FC236}">
                <a16:creationId xmlns:a16="http://schemas.microsoft.com/office/drawing/2014/main" id="{72E5074B-CCD0-C691-093B-10FE3A9004DF}"/>
              </a:ext>
            </a:extLst>
          </p:cNvPr>
          <p:cNvSpPr txBox="1"/>
          <p:nvPr/>
        </p:nvSpPr>
        <p:spPr>
          <a:xfrm>
            <a:off x="264441" y="9228293"/>
            <a:ext cx="155756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Adam McIntyre">
            <a:extLst>
              <a:ext uri="{FF2B5EF4-FFF2-40B4-BE49-F238E27FC236}">
                <a16:creationId xmlns:a16="http://schemas.microsoft.com/office/drawing/2014/main" id="{BA013C95-997E-05DD-A314-AB17158F60D6}"/>
              </a:ext>
            </a:extLst>
          </p:cNvPr>
          <p:cNvSpPr txBox="1"/>
          <p:nvPr/>
        </p:nvSpPr>
        <p:spPr>
          <a:xfrm>
            <a:off x="10653467" y="9224258"/>
            <a:ext cx="531269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일반적인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1:1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튜터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방식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Adam McIntyre">
            <a:extLst>
              <a:ext uri="{FF2B5EF4-FFF2-40B4-BE49-F238E27FC236}">
                <a16:creationId xmlns:a16="http://schemas.microsoft.com/office/drawing/2014/main" id="{38E64BD6-3232-96C4-9F68-ED8B7748EC28}"/>
              </a:ext>
            </a:extLst>
          </p:cNvPr>
          <p:cNvSpPr txBox="1"/>
          <p:nvPr/>
        </p:nvSpPr>
        <p:spPr>
          <a:xfrm>
            <a:off x="17964150" y="9238587"/>
            <a:ext cx="6342521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전통적인 영어 온라인 강의방식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57909F2E-2716-F751-F076-FF2B54642B21}"/>
              </a:ext>
            </a:extLst>
          </p:cNvPr>
          <p:cNvCxnSpPr>
            <a:cxnSpLocks/>
          </p:cNvCxnSpPr>
          <p:nvPr/>
        </p:nvCxnSpPr>
        <p:spPr>
          <a:xfrm>
            <a:off x="113172" y="11238079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Adam McIntyre">
            <a:extLst>
              <a:ext uri="{FF2B5EF4-FFF2-40B4-BE49-F238E27FC236}">
                <a16:creationId xmlns:a16="http://schemas.microsoft.com/office/drawing/2014/main" id="{7C0472E0-ECFF-B726-1E63-8CC1FB142A37}"/>
              </a:ext>
            </a:extLst>
          </p:cNvPr>
          <p:cNvSpPr txBox="1"/>
          <p:nvPr/>
        </p:nvSpPr>
        <p:spPr>
          <a:xfrm>
            <a:off x="2646276" y="10385152"/>
            <a:ext cx="6814958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상대적 적은 투자금 유치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Adam McIntyre">
            <a:extLst>
              <a:ext uri="{FF2B5EF4-FFF2-40B4-BE49-F238E27FC236}">
                <a16:creationId xmlns:a16="http://schemas.microsoft.com/office/drawing/2014/main" id="{F20BF21E-2351-EE94-97E0-2783B2A49B6E}"/>
              </a:ext>
            </a:extLst>
          </p:cNvPr>
          <p:cNvSpPr txBox="1"/>
          <p:nvPr/>
        </p:nvSpPr>
        <p:spPr>
          <a:xfrm>
            <a:off x="300283" y="10374962"/>
            <a:ext cx="1430281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약점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Adam McIntyre">
            <a:extLst>
              <a:ext uri="{FF2B5EF4-FFF2-40B4-BE49-F238E27FC236}">
                <a16:creationId xmlns:a16="http://schemas.microsoft.com/office/drawing/2014/main" id="{AE500121-A821-DD4C-ED77-F66B381FC6A3}"/>
              </a:ext>
            </a:extLst>
          </p:cNvPr>
          <p:cNvSpPr txBox="1"/>
          <p:nvPr/>
        </p:nvSpPr>
        <p:spPr>
          <a:xfrm>
            <a:off x="9705196" y="10370927"/>
            <a:ext cx="7719182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수익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튜터쉐어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방식으로 낮은 수익성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Adam McIntyre">
            <a:extLst>
              <a:ext uri="{FF2B5EF4-FFF2-40B4-BE49-F238E27FC236}">
                <a16:creationId xmlns:a16="http://schemas.microsoft.com/office/drawing/2014/main" id="{4245DC99-E057-CA4A-16FB-1520F1A7CCFC}"/>
              </a:ext>
            </a:extLst>
          </p:cNvPr>
          <p:cNvSpPr txBox="1"/>
          <p:nvPr/>
        </p:nvSpPr>
        <p:spPr>
          <a:xfrm>
            <a:off x="18488025" y="10363481"/>
            <a:ext cx="4743450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단방향 영어 학습 모델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7D504C1-25E2-3220-D014-0A811AED2E01}"/>
              </a:ext>
            </a:extLst>
          </p:cNvPr>
          <p:cNvCxnSpPr>
            <a:cxnSpLocks/>
          </p:cNvCxnSpPr>
          <p:nvPr/>
        </p:nvCxnSpPr>
        <p:spPr>
          <a:xfrm>
            <a:off x="113172" y="12269306"/>
            <a:ext cx="24233856" cy="0"/>
          </a:xfrm>
          <a:prstGeom prst="line">
            <a:avLst/>
          </a:prstGeom>
          <a:ln>
            <a:solidFill>
              <a:schemeClr val="accent6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Adam McIntyre">
            <a:extLst>
              <a:ext uri="{FF2B5EF4-FFF2-40B4-BE49-F238E27FC236}">
                <a16:creationId xmlns:a16="http://schemas.microsoft.com/office/drawing/2014/main" id="{DD2454B8-987D-B9DD-E3BF-766F609B49B6}"/>
              </a:ext>
            </a:extLst>
          </p:cNvPr>
          <p:cNvSpPr txBox="1"/>
          <p:nvPr/>
        </p:nvSpPr>
        <p:spPr>
          <a:xfrm>
            <a:off x="2707929" y="11422016"/>
            <a:ext cx="6267262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상대적 낮은 기업 인지도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Adam McIntyre">
            <a:extLst>
              <a:ext uri="{FF2B5EF4-FFF2-40B4-BE49-F238E27FC236}">
                <a16:creationId xmlns:a16="http://schemas.microsoft.com/office/drawing/2014/main" id="{3C39B7B6-97AF-C17E-9DA1-B8B6D2C63A34}"/>
              </a:ext>
            </a:extLst>
          </p:cNvPr>
          <p:cNvSpPr txBox="1"/>
          <p:nvPr/>
        </p:nvSpPr>
        <p:spPr>
          <a:xfrm>
            <a:off x="150143" y="11406189"/>
            <a:ext cx="2046951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약점 </a:t>
            </a: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Adam McIntyre">
            <a:extLst>
              <a:ext uri="{FF2B5EF4-FFF2-40B4-BE49-F238E27FC236}">
                <a16:creationId xmlns:a16="http://schemas.microsoft.com/office/drawing/2014/main" id="{1C245C64-3041-84CE-177A-51747E145E18}"/>
              </a:ext>
            </a:extLst>
          </p:cNvPr>
          <p:cNvSpPr txBox="1"/>
          <p:nvPr/>
        </p:nvSpPr>
        <p:spPr>
          <a:xfrm>
            <a:off x="9741845" y="11420191"/>
            <a:ext cx="7824512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 언제든지 </a:t>
            </a:r>
            <a:r>
              <a:rPr lang="ko-KR" altLang="en-US" sz="3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튜터를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만날 수 없음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Adam McIntyre">
            <a:extLst>
              <a:ext uri="{FF2B5EF4-FFF2-40B4-BE49-F238E27FC236}">
                <a16:creationId xmlns:a16="http://schemas.microsoft.com/office/drawing/2014/main" id="{7012D270-05BC-274E-16B6-984031EB5315}"/>
              </a:ext>
            </a:extLst>
          </p:cNvPr>
          <p:cNvSpPr txBox="1"/>
          <p:nvPr/>
        </p:nvSpPr>
        <p:spPr>
          <a:xfrm>
            <a:off x="18658055" y="11482956"/>
            <a:ext cx="5199139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상황 재현 불가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Adam McIntyre">
            <a:extLst>
              <a:ext uri="{FF2B5EF4-FFF2-40B4-BE49-F238E27FC236}">
                <a16:creationId xmlns:a16="http://schemas.microsoft.com/office/drawing/2014/main" id="{99392B4C-4260-DC53-665F-3A75B7845BEE}"/>
              </a:ext>
            </a:extLst>
          </p:cNvPr>
          <p:cNvSpPr txBox="1"/>
          <p:nvPr/>
        </p:nvSpPr>
        <p:spPr>
          <a:xfrm>
            <a:off x="4490058" y="12673827"/>
            <a:ext cx="1723106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21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Adam McIntyre">
            <a:extLst>
              <a:ext uri="{FF2B5EF4-FFF2-40B4-BE49-F238E27FC236}">
                <a16:creationId xmlns:a16="http://schemas.microsoft.com/office/drawing/2014/main" id="{429FB93F-2AFF-5940-CD98-960C61304932}"/>
              </a:ext>
            </a:extLst>
          </p:cNvPr>
          <p:cNvSpPr txBox="1"/>
          <p:nvPr/>
        </p:nvSpPr>
        <p:spPr>
          <a:xfrm>
            <a:off x="23316" y="12673828"/>
            <a:ext cx="2202532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누적투자</a:t>
            </a:r>
            <a:endParaRPr lang="en-US" altLang="ko-KR" sz="3400" dirty="0">
              <a:solidFill>
                <a:schemeClr val="accent6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Adam McIntyre">
            <a:extLst>
              <a:ext uri="{FF2B5EF4-FFF2-40B4-BE49-F238E27FC236}">
                <a16:creationId xmlns:a16="http://schemas.microsoft.com/office/drawing/2014/main" id="{71354A95-1F97-D055-2C60-EE840A753866}"/>
              </a:ext>
            </a:extLst>
          </p:cNvPr>
          <p:cNvSpPr txBox="1"/>
          <p:nvPr/>
        </p:nvSpPr>
        <p:spPr>
          <a:xfrm>
            <a:off x="12530887" y="12707636"/>
            <a:ext cx="1952535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234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Adam McIntyre">
            <a:extLst>
              <a:ext uri="{FF2B5EF4-FFF2-40B4-BE49-F238E27FC236}">
                <a16:creationId xmlns:a16="http://schemas.microsoft.com/office/drawing/2014/main" id="{93CAC13E-4596-8472-2514-405861584855}"/>
              </a:ext>
            </a:extLst>
          </p:cNvPr>
          <p:cNvSpPr txBox="1"/>
          <p:nvPr/>
        </p:nvSpPr>
        <p:spPr>
          <a:xfrm>
            <a:off x="19731354" y="12693634"/>
            <a:ext cx="2127613" cy="66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803</a:t>
            </a:r>
            <a:r>
              <a:rPr lang="ko-KR" altLang="en-US" sz="3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</a:t>
            </a:r>
            <a:endParaRPr sz="3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Picture 2" descr="100억 유치 일대일 화상영어 스타트업 '링글', 몸값 1000억 '훌쩍' &lt; 엑싯∙투자 &lt; 스타트업 &lt; 기사본문 -  스타트업투데이(STARTUPTODAY)">
            <a:extLst>
              <a:ext uri="{FF2B5EF4-FFF2-40B4-BE49-F238E27FC236}">
                <a16:creationId xmlns:a16="http://schemas.microsoft.com/office/drawing/2014/main" id="{7007E20C-CD88-827F-A5E3-2E544FC38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020" y="2632986"/>
            <a:ext cx="5313252" cy="36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5A470D-0F4E-F34A-55C4-0D8FAF945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7493" y="2564380"/>
            <a:ext cx="4120607" cy="39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236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290493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국내 온라인 영어회화 시장 분석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E7FCC85-E051-2425-021D-5D10E1C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6" y="3494933"/>
            <a:ext cx="10068411" cy="9259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E0437-1CC1-001A-E152-BA77192F9F39}"/>
              </a:ext>
            </a:extLst>
          </p:cNvPr>
          <p:cNvSpPr txBox="1"/>
          <p:nvPr/>
        </p:nvSpPr>
        <p:spPr>
          <a:xfrm>
            <a:off x="3283871" y="3110913"/>
            <a:ext cx="2197763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단위 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억원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9" name="오른쪽 중괄호[R] 8">
            <a:extLst>
              <a:ext uri="{FF2B5EF4-FFF2-40B4-BE49-F238E27FC236}">
                <a16:creationId xmlns:a16="http://schemas.microsoft.com/office/drawing/2014/main" id="{5F8B67D3-EBBB-EA6C-7BDF-CF96CE34A340}"/>
              </a:ext>
            </a:extLst>
          </p:cNvPr>
          <p:cNvSpPr/>
          <p:nvPr/>
        </p:nvSpPr>
        <p:spPr>
          <a:xfrm>
            <a:off x="9613404" y="4196862"/>
            <a:ext cx="679938" cy="1383323"/>
          </a:xfrm>
          <a:prstGeom prst="rightBrace">
            <a:avLst/>
          </a:prstGeom>
          <a:noFill/>
          <a:ln w="635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오른쪽 중괄호[R] 9">
            <a:extLst>
              <a:ext uri="{FF2B5EF4-FFF2-40B4-BE49-F238E27FC236}">
                <a16:creationId xmlns:a16="http://schemas.microsoft.com/office/drawing/2014/main" id="{0AA3CC1A-8543-4699-2887-4F51C7446BC4}"/>
              </a:ext>
            </a:extLst>
          </p:cNvPr>
          <p:cNvSpPr/>
          <p:nvPr/>
        </p:nvSpPr>
        <p:spPr>
          <a:xfrm>
            <a:off x="9613404" y="6210320"/>
            <a:ext cx="679938" cy="3786538"/>
          </a:xfrm>
          <a:prstGeom prst="rightBrace">
            <a:avLst/>
          </a:prstGeom>
          <a:noFill/>
          <a:ln w="635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13B4A4D-C346-379A-5E80-50AEA5197C3E}"/>
              </a:ext>
            </a:extLst>
          </p:cNvPr>
          <p:cNvSpPr/>
          <p:nvPr/>
        </p:nvSpPr>
        <p:spPr>
          <a:xfrm>
            <a:off x="11465550" y="3807584"/>
            <a:ext cx="2402736" cy="240273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388C0C-D46D-084C-7777-515A07E1CE40}"/>
              </a:ext>
            </a:extLst>
          </p:cNvPr>
          <p:cNvSpPr/>
          <p:nvPr/>
        </p:nvSpPr>
        <p:spPr>
          <a:xfrm>
            <a:off x="14518418" y="3806510"/>
            <a:ext cx="2402736" cy="240273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5F910B-17A0-3E22-66DD-01F5FDBCE4C9}"/>
              </a:ext>
            </a:extLst>
          </p:cNvPr>
          <p:cNvSpPr/>
          <p:nvPr/>
        </p:nvSpPr>
        <p:spPr>
          <a:xfrm>
            <a:off x="11465550" y="6923448"/>
            <a:ext cx="2402736" cy="240273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AB17E9-FCC2-EEB7-973C-F54F5A08A4A1}"/>
              </a:ext>
            </a:extLst>
          </p:cNvPr>
          <p:cNvSpPr/>
          <p:nvPr/>
        </p:nvSpPr>
        <p:spPr>
          <a:xfrm>
            <a:off x="14518418" y="6858000"/>
            <a:ext cx="2402736" cy="240273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F24F3F-F5BD-B090-CF3D-15994908F1A2}"/>
              </a:ext>
            </a:extLst>
          </p:cNvPr>
          <p:cNvSpPr/>
          <p:nvPr/>
        </p:nvSpPr>
        <p:spPr>
          <a:xfrm>
            <a:off x="17571286" y="6847001"/>
            <a:ext cx="2402736" cy="240273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B3A8AED9-1A76-7E61-D481-721E899DE967}"/>
              </a:ext>
            </a:extLst>
          </p:cNvPr>
          <p:cNvSpPr/>
          <p:nvPr/>
        </p:nvSpPr>
        <p:spPr>
          <a:xfrm rot="12480638">
            <a:off x="7534878" y="9984204"/>
            <a:ext cx="3923745" cy="1008185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D09DEE-4F84-78A6-4204-2D7533BD1983}"/>
              </a:ext>
            </a:extLst>
          </p:cNvPr>
          <p:cNvSpPr txBox="1"/>
          <p:nvPr/>
        </p:nvSpPr>
        <p:spPr>
          <a:xfrm>
            <a:off x="12666918" y="11176957"/>
            <a:ext cx="3937599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4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본사 초기 </a:t>
            </a:r>
            <a:r>
              <a:rPr lang="ko-KR" altLang="en-US" sz="540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타겟시장</a:t>
            </a:r>
            <a:endParaRPr kumimoji="0" lang="ko-Kore-KR" altLang="en-US" sz="5400" b="1" i="0" u="none" strike="noStrike" cap="none" spc="0" normalizeH="0" baseline="27272" dirty="0">
              <a:ln>
                <a:noFill/>
              </a:ln>
              <a:solidFill>
                <a:srgbClr val="C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648625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290493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국내 온라인 영어회화 시장 분석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5E0437-1CC1-001A-E152-BA77192F9F39}"/>
              </a:ext>
            </a:extLst>
          </p:cNvPr>
          <p:cNvSpPr txBox="1"/>
          <p:nvPr/>
        </p:nvSpPr>
        <p:spPr>
          <a:xfrm>
            <a:off x="1711569" y="11379641"/>
            <a:ext cx="16435754" cy="21961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1.</a:t>
            </a: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 국내 성인영어 전체 </a:t>
            </a: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400</a:t>
            </a:r>
            <a:r>
              <a:rPr lang="en-US" altLang="ko-KR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억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시장에서 초기 </a:t>
            </a:r>
            <a:r>
              <a:rPr lang="en-US" altLang="ko-KR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lang="ko-KR" altLang="en-US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억원 </a:t>
            </a:r>
            <a:r>
              <a:rPr lang="en-US" altLang="ko-KR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3%</a:t>
            </a:r>
            <a:r>
              <a:rPr lang="ko-KR" altLang="en-US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시장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가져오는 것을 목표</a:t>
            </a:r>
            <a:endParaRPr lang="en-US" altLang="ko-KR" sz="5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연간 영어권 어학연수자 수 </a:t>
            </a:r>
            <a:r>
              <a:rPr lang="en-US" altLang="ko-KR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16</a:t>
            </a:r>
            <a:r>
              <a:rPr lang="ko-KR" altLang="en-US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만명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중 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6000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명 </a:t>
            </a:r>
            <a:r>
              <a:rPr lang="en-US" altLang="ko-KR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4%</a:t>
            </a:r>
            <a:r>
              <a:rPr lang="ko-KR" altLang="en-US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시장 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공략</a:t>
            </a:r>
            <a:endParaRPr lang="en-US" altLang="ko-KR" sz="5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평균 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30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만원 </a:t>
            </a:r>
            <a:r>
              <a:rPr lang="ko-KR" altLang="en-US" sz="5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지출시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연간 </a:t>
            </a:r>
            <a:r>
              <a:rPr lang="en-US" altLang="ko-KR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18</a:t>
            </a:r>
            <a:r>
              <a:rPr lang="ko-KR" altLang="en-US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억원 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수익 발생</a:t>
            </a:r>
            <a:endParaRPr lang="en-US" altLang="ko-KR" sz="5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 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85885E-BC7B-1BE0-743F-D0BEE7D5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3685771"/>
            <a:ext cx="6506308" cy="6506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518359-6E0A-5245-1A74-FBF24101663B}"/>
              </a:ext>
            </a:extLst>
          </p:cNvPr>
          <p:cNvSpPr txBox="1"/>
          <p:nvPr/>
        </p:nvSpPr>
        <p:spPr>
          <a:xfrm>
            <a:off x="1396999" y="2562918"/>
            <a:ext cx="4982308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온라인 성인 영어회화 시장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6FBB08-9F18-3146-6CFD-1304BC30F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4375" y="3003021"/>
            <a:ext cx="7296229" cy="753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5BDFDF-7E55-8D6F-6B36-042839F3248F}"/>
              </a:ext>
            </a:extLst>
          </p:cNvPr>
          <p:cNvSpPr txBox="1"/>
          <p:nvPr/>
        </p:nvSpPr>
        <p:spPr>
          <a:xfrm>
            <a:off x="17682011" y="2497122"/>
            <a:ext cx="4982308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연간 영어권 어학연수자수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9654D4B-4E6F-0FC0-B0A7-F81836E9B82F}"/>
              </a:ext>
            </a:extLst>
          </p:cNvPr>
          <p:cNvSpPr/>
          <p:nvPr/>
        </p:nvSpPr>
        <p:spPr>
          <a:xfrm>
            <a:off x="8860541" y="3163118"/>
            <a:ext cx="5769859" cy="13825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normalizeH="0" baseline="0">
              <a:solidFill>
                <a:srgbClr val="FFFFFF"/>
              </a:solidFill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Adam McIntyre">
            <a:extLst>
              <a:ext uri="{FF2B5EF4-FFF2-40B4-BE49-F238E27FC236}">
                <a16:creationId xmlns:a16="http://schemas.microsoft.com/office/drawing/2014/main" id="{2F5A111A-4D2C-F2FF-3D42-709D1E55BAB6}"/>
              </a:ext>
            </a:extLst>
          </p:cNvPr>
          <p:cNvSpPr txBox="1"/>
          <p:nvPr/>
        </p:nvSpPr>
        <p:spPr>
          <a:xfrm>
            <a:off x="9622541" y="3549819"/>
            <a:ext cx="492205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각종 시험 영어시장</a:t>
            </a:r>
            <a:endParaRPr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CE39A64-94B6-E3A8-A9B6-C51FBD3A6110}"/>
              </a:ext>
            </a:extLst>
          </p:cNvPr>
          <p:cNvSpPr/>
          <p:nvPr/>
        </p:nvSpPr>
        <p:spPr>
          <a:xfrm>
            <a:off x="8895282" y="5001130"/>
            <a:ext cx="5769859" cy="13825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normalizeH="0" baseline="0">
              <a:solidFill>
                <a:srgbClr val="FFFFFF"/>
              </a:solidFill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Adam McIntyre">
            <a:extLst>
              <a:ext uri="{FF2B5EF4-FFF2-40B4-BE49-F238E27FC236}">
                <a16:creationId xmlns:a16="http://schemas.microsoft.com/office/drawing/2014/main" id="{73DF70EC-C365-89FA-5BF8-728208DB9637}"/>
              </a:ext>
            </a:extLst>
          </p:cNvPr>
          <p:cNvSpPr txBox="1"/>
          <p:nvPr/>
        </p:nvSpPr>
        <p:spPr>
          <a:xfrm>
            <a:off x="9118020" y="5401898"/>
            <a:ext cx="492205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 algn="ctr">
              <a:defRPr>
                <a:solidFill>
                  <a:srgbClr val="1C1C1C"/>
                </a:solidFill>
              </a:defRPr>
            </a:pP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취미 영어시장</a:t>
            </a:r>
            <a:endParaRPr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1E61D05-82B5-42D7-279A-739A29B6EBC6}"/>
              </a:ext>
            </a:extLst>
          </p:cNvPr>
          <p:cNvSpPr/>
          <p:nvPr/>
        </p:nvSpPr>
        <p:spPr>
          <a:xfrm>
            <a:off x="8895282" y="6931553"/>
            <a:ext cx="5769859" cy="13825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normalizeH="0" baseline="0">
              <a:solidFill>
                <a:srgbClr val="FFFFFF"/>
              </a:solidFill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Adam McIntyre">
            <a:extLst>
              <a:ext uri="{FF2B5EF4-FFF2-40B4-BE49-F238E27FC236}">
                <a16:creationId xmlns:a16="http://schemas.microsoft.com/office/drawing/2014/main" id="{9B786CE7-AF3C-999B-BC86-5783EDE7AAAD}"/>
              </a:ext>
            </a:extLst>
          </p:cNvPr>
          <p:cNvSpPr txBox="1"/>
          <p:nvPr/>
        </p:nvSpPr>
        <p:spPr>
          <a:xfrm>
            <a:off x="9657282" y="7318254"/>
            <a:ext cx="492205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어학연수 영어시장</a:t>
            </a:r>
            <a:endParaRPr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2BC3858-2FB5-FE48-B96E-E3D99640F7EA}"/>
              </a:ext>
            </a:extLst>
          </p:cNvPr>
          <p:cNvSpPr/>
          <p:nvPr/>
        </p:nvSpPr>
        <p:spPr>
          <a:xfrm>
            <a:off x="8895282" y="8659409"/>
            <a:ext cx="5769859" cy="13825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normalizeH="0" baseline="0">
              <a:solidFill>
                <a:srgbClr val="FFFFFF"/>
              </a:solidFill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Adam McIntyre">
            <a:extLst>
              <a:ext uri="{FF2B5EF4-FFF2-40B4-BE49-F238E27FC236}">
                <a16:creationId xmlns:a16="http://schemas.microsoft.com/office/drawing/2014/main" id="{16E8C3FD-F223-BE1B-B65D-3F4E83616862}"/>
              </a:ext>
            </a:extLst>
          </p:cNvPr>
          <p:cNvSpPr txBox="1"/>
          <p:nvPr/>
        </p:nvSpPr>
        <p:spPr>
          <a:xfrm>
            <a:off x="9118020" y="8988507"/>
            <a:ext cx="492205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직장인 영어시장</a:t>
            </a:r>
            <a:endParaRPr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오른쪽 중괄호[R] 26">
            <a:extLst>
              <a:ext uri="{FF2B5EF4-FFF2-40B4-BE49-F238E27FC236}">
                <a16:creationId xmlns:a16="http://schemas.microsoft.com/office/drawing/2014/main" id="{5914B0A1-61D2-45B4-7879-189DAF5B6F6F}"/>
              </a:ext>
            </a:extLst>
          </p:cNvPr>
          <p:cNvSpPr/>
          <p:nvPr/>
        </p:nvSpPr>
        <p:spPr>
          <a:xfrm rot="10800000">
            <a:off x="7561095" y="4583366"/>
            <a:ext cx="679938" cy="4371375"/>
          </a:xfrm>
          <a:prstGeom prst="rightBrace">
            <a:avLst>
              <a:gd name="adj1" fmla="val 8333"/>
              <a:gd name="adj2" fmla="val 48762"/>
            </a:avLst>
          </a:prstGeom>
          <a:noFill/>
          <a:ln w="635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1131EFB0-0E66-BBEF-F420-067F307B38FF}"/>
              </a:ext>
            </a:extLst>
          </p:cNvPr>
          <p:cNvSpPr/>
          <p:nvPr/>
        </p:nvSpPr>
        <p:spPr>
          <a:xfrm>
            <a:off x="14957976" y="7118724"/>
            <a:ext cx="2125321" cy="1008185"/>
          </a:xfrm>
          <a:prstGeom prst="rightArrow">
            <a:avLst>
              <a:gd name="adj1" fmla="val 50000"/>
              <a:gd name="adj2" fmla="val 105814"/>
            </a:avLst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217467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445477" y="754789"/>
            <a:ext cx="23938523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투자유치 및 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세계와 연동되는 모바일 연애 서비스 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1F94ED-BE2B-11A1-47F9-4B5B6809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779" y="4002736"/>
            <a:ext cx="12529240" cy="666526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ED06DC2-560D-C8BB-0C90-2BBEDC577C01}"/>
              </a:ext>
            </a:extLst>
          </p:cNvPr>
          <p:cNvSpPr/>
          <p:nvPr/>
        </p:nvSpPr>
        <p:spPr>
          <a:xfrm>
            <a:off x="597880" y="3763594"/>
            <a:ext cx="3094406" cy="309440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C401700-414D-6879-BE9B-5EDCA1AABEC0}"/>
              </a:ext>
            </a:extLst>
          </p:cNvPr>
          <p:cNvSpPr/>
          <p:nvPr/>
        </p:nvSpPr>
        <p:spPr>
          <a:xfrm>
            <a:off x="597880" y="7681530"/>
            <a:ext cx="3094406" cy="309440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D0C2E6-A9DD-DEBE-0F97-61196FD09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184" y="3855487"/>
            <a:ext cx="5939115" cy="6812514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55BB8BE-6149-508F-C80B-942400004759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2145083" y="6858000"/>
            <a:ext cx="0" cy="823530"/>
          </a:xfrm>
          <a:prstGeom prst="line">
            <a:avLst/>
          </a:prstGeom>
          <a:noFill/>
          <a:ln w="50800" cap="flat">
            <a:solidFill>
              <a:srgbClr val="34568E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37AFDD-9FC9-4357-7EFC-6A0ED2FAE799}"/>
              </a:ext>
            </a:extLst>
          </p:cNvPr>
          <p:cNvCxnSpPr>
            <a:stCxn id="9" idx="6"/>
          </p:cNvCxnSpPr>
          <p:nvPr/>
        </p:nvCxnSpPr>
        <p:spPr>
          <a:xfrm flipV="1">
            <a:off x="3692286" y="7261744"/>
            <a:ext cx="1764898" cy="1966989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DE23F5-FB5B-8777-9412-EF64563A46F6}"/>
              </a:ext>
            </a:extLst>
          </p:cNvPr>
          <p:cNvSpPr txBox="1"/>
          <p:nvPr/>
        </p:nvSpPr>
        <p:spPr>
          <a:xfrm>
            <a:off x="6252424" y="3047999"/>
            <a:ext cx="4907945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모바일 </a:t>
            </a:r>
            <a:r>
              <a:rPr lang="ko-KR" altLang="en-US" sz="5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하이퍼리얼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버전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BC215-1968-15CC-1544-E65D93DF906E}"/>
              </a:ext>
            </a:extLst>
          </p:cNvPr>
          <p:cNvSpPr txBox="1"/>
          <p:nvPr/>
        </p:nvSpPr>
        <p:spPr>
          <a:xfrm>
            <a:off x="1900548" y="11749111"/>
            <a:ext cx="17184621" cy="708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5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 언어를 익히는 가장 좋은 방법은 외국인 이성을 사귀는 것</a:t>
            </a:r>
            <a:endParaRPr kumimoji="0" lang="ko-Kore-KR" altLang="en-US" sz="5500" b="1" i="0" u="none" strike="noStrike" cap="none" spc="0" normalizeH="0" baseline="27272" dirty="0">
              <a:ln>
                <a:noFill/>
              </a:ln>
              <a:solidFill>
                <a:srgbClr val="C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6954234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8" y="767894"/>
            <a:ext cx="23373863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투자유치 및 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세계와 연동되는 외국인 애인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5F9EC2-69F1-C437-AB0B-E0A8C7BBB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372" y="2195411"/>
            <a:ext cx="7974135" cy="11388941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D5ACB69-46F3-4188-8157-7E06845228FF}"/>
              </a:ext>
            </a:extLst>
          </p:cNvPr>
          <p:cNvCxnSpPr>
            <a:cxnSpLocks/>
          </p:cNvCxnSpPr>
          <p:nvPr/>
        </p:nvCxnSpPr>
        <p:spPr>
          <a:xfrm>
            <a:off x="2037373" y="2932026"/>
            <a:ext cx="75541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yMyGVPIXK_6DmuA1">
            <a:hlinkClick r:id="" action="ppaction://media"/>
            <a:extLst>
              <a:ext uri="{FF2B5EF4-FFF2-40B4-BE49-F238E27FC236}">
                <a16:creationId xmlns:a16="http://schemas.microsoft.com/office/drawing/2014/main" id="{06D5B0E1-7F86-F7E9-A681-9A60DEE48C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9292" y="2932026"/>
            <a:ext cx="9683262" cy="96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4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290493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사업화 전략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매출 계획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5E0437-1CC1-001A-E152-BA77192F9F39}"/>
              </a:ext>
            </a:extLst>
          </p:cNvPr>
          <p:cNvSpPr txBox="1"/>
          <p:nvPr/>
        </p:nvSpPr>
        <p:spPr>
          <a:xfrm>
            <a:off x="1863421" y="2657223"/>
            <a:ext cx="3367057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디지털 용역 매출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7" name="Adam McIntyre">
            <a:extLst>
              <a:ext uri="{FF2B5EF4-FFF2-40B4-BE49-F238E27FC236}">
                <a16:creationId xmlns:a16="http://schemas.microsoft.com/office/drawing/2014/main" id="{2F5A111A-4D2C-F2FF-3D42-709D1E55BAB6}"/>
              </a:ext>
            </a:extLst>
          </p:cNvPr>
          <p:cNvSpPr txBox="1"/>
          <p:nvPr/>
        </p:nvSpPr>
        <p:spPr>
          <a:xfrm>
            <a:off x="9622541" y="3549819"/>
            <a:ext cx="492205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토익</a:t>
            </a:r>
            <a:r>
              <a:rPr lang="en-US" altLang="ko-KR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토플 영어</a:t>
            </a:r>
            <a:endParaRPr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Adam McIntyre">
            <a:extLst>
              <a:ext uri="{FF2B5EF4-FFF2-40B4-BE49-F238E27FC236}">
                <a16:creationId xmlns:a16="http://schemas.microsoft.com/office/drawing/2014/main" id="{73DF70EC-C365-89FA-5BF8-728208DB9637}"/>
              </a:ext>
            </a:extLst>
          </p:cNvPr>
          <p:cNvSpPr txBox="1"/>
          <p:nvPr/>
        </p:nvSpPr>
        <p:spPr>
          <a:xfrm>
            <a:off x="9118020" y="5401898"/>
            <a:ext cx="492205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 algn="ctr">
              <a:defRPr>
                <a:solidFill>
                  <a:srgbClr val="1C1C1C"/>
                </a:solidFill>
              </a:defRPr>
            </a:pP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편입 영어</a:t>
            </a:r>
            <a:endParaRPr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Adam McIntyre">
            <a:extLst>
              <a:ext uri="{FF2B5EF4-FFF2-40B4-BE49-F238E27FC236}">
                <a16:creationId xmlns:a16="http://schemas.microsoft.com/office/drawing/2014/main" id="{9B786CE7-AF3C-999B-BC86-5783EDE7AAAD}"/>
              </a:ext>
            </a:extLst>
          </p:cNvPr>
          <p:cNvSpPr txBox="1"/>
          <p:nvPr/>
        </p:nvSpPr>
        <p:spPr>
          <a:xfrm>
            <a:off x="9657282" y="7318254"/>
            <a:ext cx="492205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어학연수 영어</a:t>
            </a:r>
            <a:endParaRPr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Adam McIntyre">
            <a:extLst>
              <a:ext uri="{FF2B5EF4-FFF2-40B4-BE49-F238E27FC236}">
                <a16:creationId xmlns:a16="http://schemas.microsoft.com/office/drawing/2014/main" id="{16E8C3FD-F223-BE1B-B65D-3F4E83616862}"/>
              </a:ext>
            </a:extLst>
          </p:cNvPr>
          <p:cNvSpPr txBox="1"/>
          <p:nvPr/>
        </p:nvSpPr>
        <p:spPr>
          <a:xfrm>
            <a:off x="9657282" y="9046110"/>
            <a:ext cx="492205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4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직장인 영어</a:t>
            </a:r>
            <a:endParaRPr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ADE1B5-62DD-96CE-50DA-CEBA268A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43" y="2289579"/>
            <a:ext cx="963278" cy="3943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31AA65-E559-8C94-4A8C-897E576FA20D}"/>
              </a:ext>
            </a:extLst>
          </p:cNvPr>
          <p:cNvSpPr txBox="1"/>
          <p:nvPr/>
        </p:nvSpPr>
        <p:spPr>
          <a:xfrm>
            <a:off x="1863421" y="3604058"/>
            <a:ext cx="6835102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3D </a:t>
            </a: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솔루션 판매 </a:t>
            </a: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(</a:t>
            </a: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장비</a:t>
            </a: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,</a:t>
            </a: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 소프트웨어</a:t>
            </a: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)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3D9D4A-181E-DCF2-723A-6B7EA8E5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77" y="4669585"/>
            <a:ext cx="19278993" cy="8297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A630CD-E20D-731E-6E27-7576F29D8850}"/>
              </a:ext>
            </a:extLst>
          </p:cNvPr>
          <p:cNvSpPr txBox="1"/>
          <p:nvPr/>
        </p:nvSpPr>
        <p:spPr>
          <a:xfrm>
            <a:off x="11009210" y="13199321"/>
            <a:ext cx="1374134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2024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2028C-3286-94E2-D2D5-9BE44AE94E3E}"/>
              </a:ext>
            </a:extLst>
          </p:cNvPr>
          <p:cNvSpPr txBox="1"/>
          <p:nvPr/>
        </p:nvSpPr>
        <p:spPr>
          <a:xfrm>
            <a:off x="6351374" y="13199321"/>
            <a:ext cx="1374134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2023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A034B-4632-29CB-03BB-14075A3DB8D0}"/>
              </a:ext>
            </a:extLst>
          </p:cNvPr>
          <p:cNvSpPr txBox="1"/>
          <p:nvPr/>
        </p:nvSpPr>
        <p:spPr>
          <a:xfrm>
            <a:off x="15971427" y="13199321"/>
            <a:ext cx="1374134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2025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D749B2-BC8C-F65F-9121-378B79426495}"/>
              </a:ext>
            </a:extLst>
          </p:cNvPr>
          <p:cNvSpPr txBox="1"/>
          <p:nvPr/>
        </p:nvSpPr>
        <p:spPr>
          <a:xfrm>
            <a:off x="20933644" y="13199321"/>
            <a:ext cx="1374134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2026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AB0C46-616A-168E-7838-5372E3EEF8D4}"/>
              </a:ext>
            </a:extLst>
          </p:cNvPr>
          <p:cNvSpPr txBox="1"/>
          <p:nvPr/>
        </p:nvSpPr>
        <p:spPr>
          <a:xfrm>
            <a:off x="1937361" y="4575801"/>
            <a:ext cx="4228977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5000" b="1" i="0" u="none" strike="noStrike" cap="none" spc="0" normalizeH="0" baseline="27272" dirty="0" err="1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위디버스</a:t>
            </a: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 매출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8BB283-7821-7766-27D1-9F844767ECFF}"/>
              </a:ext>
            </a:extLst>
          </p:cNvPr>
          <p:cNvSpPr txBox="1"/>
          <p:nvPr/>
        </p:nvSpPr>
        <p:spPr>
          <a:xfrm>
            <a:off x="1937360" y="5500086"/>
            <a:ext cx="4228977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3D </a:t>
            </a:r>
            <a:r>
              <a:rPr kumimoji="0" lang="ko-KR" altLang="en-US" sz="5000" b="1" i="0" u="none" strike="noStrike" cap="none" spc="0" normalizeH="0" baseline="27272" dirty="0" err="1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데이타</a:t>
            </a: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 판매 매출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CE98F0-968C-DFBD-0B0E-698F76B6C0E8}"/>
              </a:ext>
            </a:extLst>
          </p:cNvPr>
          <p:cNvSpPr txBox="1"/>
          <p:nvPr/>
        </p:nvSpPr>
        <p:spPr>
          <a:xfrm>
            <a:off x="10133693" y="6380331"/>
            <a:ext cx="351196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6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국외매출 </a:t>
            </a:r>
            <a:r>
              <a:rPr lang="en-US" altLang="ko-KR" sz="6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0" lang="en-US" altLang="ko-KR" sz="6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0</a:t>
            </a:r>
            <a:r>
              <a:rPr kumimoji="0" lang="ko-KR" altLang="en-US" sz="6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억</a:t>
            </a:r>
            <a:endParaRPr kumimoji="0" lang="ko-Kore-KR" altLang="en-US" sz="6000" b="1" i="0" u="none" strike="noStrike" cap="none" spc="0" normalizeH="0" baseline="27272" dirty="0">
              <a:ln>
                <a:noFill/>
              </a:ln>
              <a:solidFill>
                <a:srgbClr val="C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D6A8C-FA38-61A2-468B-02F2E8274AF4}"/>
              </a:ext>
            </a:extLst>
          </p:cNvPr>
          <p:cNvSpPr txBox="1"/>
          <p:nvPr/>
        </p:nvSpPr>
        <p:spPr>
          <a:xfrm>
            <a:off x="15036866" y="5243491"/>
            <a:ext cx="332205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6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국외매출 </a:t>
            </a:r>
            <a:r>
              <a:rPr kumimoji="0" lang="en-US" altLang="ko-KR" sz="6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90</a:t>
            </a:r>
            <a:r>
              <a:rPr kumimoji="0" lang="ko-KR" altLang="en-US" sz="6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억</a:t>
            </a:r>
            <a:endParaRPr kumimoji="0" lang="ko-Kore-KR" altLang="en-US" sz="6000" b="1" i="0" u="none" strike="noStrike" cap="none" spc="0" normalizeH="0" baseline="27272" dirty="0">
              <a:ln>
                <a:noFill/>
              </a:ln>
              <a:solidFill>
                <a:srgbClr val="C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BC560B-BB4D-8235-183F-4FD20F63788B}"/>
              </a:ext>
            </a:extLst>
          </p:cNvPr>
          <p:cNvSpPr txBox="1"/>
          <p:nvPr/>
        </p:nvSpPr>
        <p:spPr>
          <a:xfrm>
            <a:off x="19631732" y="4148998"/>
            <a:ext cx="369614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6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국외매출 </a:t>
            </a:r>
            <a:r>
              <a:rPr kumimoji="0" lang="en-US" altLang="ko-KR" sz="6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200</a:t>
            </a:r>
            <a:r>
              <a:rPr kumimoji="0" lang="ko-KR" altLang="en-US" sz="6000" b="1" i="0" u="none" strike="noStrike" cap="none" spc="0" normalizeH="0" baseline="27272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억</a:t>
            </a:r>
            <a:endParaRPr kumimoji="0" lang="ko-Kore-KR" altLang="en-US" sz="6000" b="1" i="0" u="none" strike="noStrike" cap="none" spc="0" normalizeH="0" baseline="27272" dirty="0">
              <a:ln>
                <a:noFill/>
              </a:ln>
              <a:solidFill>
                <a:srgbClr val="C0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716597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5378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엔터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포트폴리오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3F461-52FE-8425-4450-D9DB9FA9D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74" y="2672601"/>
            <a:ext cx="21075652" cy="96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6814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ieck">
            <a:extLst>
              <a:ext uri="{FF2B5EF4-FFF2-40B4-BE49-F238E27FC236}">
                <a16:creationId xmlns:a16="http://schemas.microsoft.com/office/drawing/2014/main" id="{5B84BA55-1A99-A83D-63EF-015CD9EE88F3}"/>
              </a:ext>
            </a:extLst>
          </p:cNvPr>
          <p:cNvSpPr/>
          <p:nvPr/>
        </p:nvSpPr>
        <p:spPr>
          <a:xfrm rot="10800000">
            <a:off x="18188485" y="0"/>
            <a:ext cx="5847550" cy="502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 b="0" baseline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Dreieck">
            <a:extLst>
              <a:ext uri="{FF2B5EF4-FFF2-40B4-BE49-F238E27FC236}">
                <a16:creationId xmlns:a16="http://schemas.microsoft.com/office/drawing/2014/main" id="{B6EFC92E-B4B3-751C-C368-9F679FB68DF3}"/>
              </a:ext>
            </a:extLst>
          </p:cNvPr>
          <p:cNvSpPr/>
          <p:nvPr/>
        </p:nvSpPr>
        <p:spPr>
          <a:xfrm rot="5400000">
            <a:off x="-411476" y="7849662"/>
            <a:ext cx="5847551" cy="5024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 b="0" baseline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01…">
            <a:extLst>
              <a:ext uri="{FF2B5EF4-FFF2-40B4-BE49-F238E27FC236}">
                <a16:creationId xmlns:a16="http://schemas.microsoft.com/office/drawing/2014/main" id="{B563DA28-FFEE-EDFE-CE21-764D3E92CA85}"/>
              </a:ext>
            </a:extLst>
          </p:cNvPr>
          <p:cNvSpPr txBox="1"/>
          <p:nvPr/>
        </p:nvSpPr>
        <p:spPr>
          <a:xfrm>
            <a:off x="21112260" y="12033472"/>
            <a:ext cx="2528109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z="3200" baseline="0"/>
            </a:pPr>
            <a:r>
              <a:rPr lang="en-US" altLang="ko-KR" sz="7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END</a:t>
            </a:r>
            <a:endParaRPr lang="ko-KR" altLang="en-US" sz="7200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2A63898F-845D-1D54-61A7-1B4D2A7F0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94" y="3827417"/>
            <a:ext cx="10775405" cy="6061165"/>
          </a:xfrm>
          <a:prstGeom prst="rect">
            <a:avLst/>
          </a:prstGeom>
        </p:spPr>
      </p:pic>
      <p:sp>
        <p:nvSpPr>
          <p:cNvPr id="3" name="Business Proposal">
            <a:extLst>
              <a:ext uri="{FF2B5EF4-FFF2-40B4-BE49-F238E27FC236}">
                <a16:creationId xmlns:a16="http://schemas.microsoft.com/office/drawing/2014/main" id="{10041129-D33B-9B30-137D-74EB81743BBD}"/>
              </a:ext>
            </a:extLst>
          </p:cNvPr>
          <p:cNvSpPr txBox="1"/>
          <p:nvPr/>
        </p:nvSpPr>
        <p:spPr>
          <a:xfrm>
            <a:off x="8433227" y="3339784"/>
            <a:ext cx="7517537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ctr">
              <a:defRPr sz="9000" baseline="0">
                <a:solidFill>
                  <a:srgbClr val="9D9D9D"/>
                </a:solidFill>
              </a:defRPr>
            </a:pPr>
            <a:r>
              <a:rPr lang="ko-KR" altLang="en-US" sz="5400" b="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메타버스 전문기업</a:t>
            </a:r>
            <a:endParaRPr lang="en-US" altLang="ko-KR" sz="5400" b="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5985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5378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엔터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포트폴리오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05D887F-8B07-E1A8-AF0A-1023ED0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49" y="2716229"/>
            <a:ext cx="6474245" cy="89834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7F1FA0-DFC9-0CF4-BD29-42CAE4B8D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290" y="2716229"/>
            <a:ext cx="6249957" cy="8941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3FFF73-A3B7-2133-8499-3DF87BC66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7206" y="2716229"/>
            <a:ext cx="6249956" cy="89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045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5378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엔터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포트폴리오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D6BBFE-8278-E73E-CE01-E9A594D35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66" y="2757493"/>
            <a:ext cx="22253924" cy="96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96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5378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엔터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포트폴리오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941C39-6C7B-7AF2-B1ED-BC56EFD0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3" y="2289579"/>
            <a:ext cx="21487796" cy="103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976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5378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회사소개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CE2321-A032-5D16-1A29-ACD3CB1A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99" y="2849908"/>
            <a:ext cx="21477002" cy="88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243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5378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팀원 소개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898209C-05C9-C718-8F9E-ED58B6D6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8" y="3156161"/>
            <a:ext cx="5367217" cy="5492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89817-6E0C-37ED-06FC-06682AE9BF48}"/>
              </a:ext>
            </a:extLst>
          </p:cNvPr>
          <p:cNvSpPr txBox="1"/>
          <p:nvPr/>
        </p:nvSpPr>
        <p:spPr>
          <a:xfrm>
            <a:off x="634998" y="8840030"/>
            <a:ext cx="4410636" cy="24423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 최초 전신 </a:t>
            </a:r>
            <a:r>
              <a:rPr lang="en-US" altLang="ko-KR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스캐너 사용화</a:t>
            </a:r>
            <a:endParaRPr lang="en-US" altLang="ko-KR" sz="3200" b="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</a:t>
            </a:r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디지털화 부분 </a:t>
            </a:r>
            <a:r>
              <a:rPr lang="en-US" altLang="ko-KR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12</a:t>
            </a:r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경력</a:t>
            </a:r>
            <a:endParaRPr lang="en-US" altLang="ko-KR" sz="3200" b="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사업부분 </a:t>
            </a:r>
            <a:r>
              <a:rPr lang="en-US" altLang="ko-KR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14</a:t>
            </a:r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경력</a:t>
            </a:r>
            <a:endParaRPr lang="en-US" altLang="ko-KR" sz="3200" b="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en-US" altLang="ko-KR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3200" b="0" dirty="0" err="1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포디웰컴</a:t>
            </a:r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스타트업 </a:t>
            </a:r>
            <a:r>
              <a:rPr lang="en-US" altLang="ko-KR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EXIT</a:t>
            </a:r>
          </a:p>
          <a:p>
            <a:endParaRPr lang="en-US" altLang="ko-KR" sz="3200" b="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320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학력</a:t>
            </a:r>
            <a:endParaRPr lang="en-US" altLang="ko-KR" sz="320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상명대학교 경영학 </a:t>
            </a:r>
            <a:r>
              <a:rPr lang="en-US" altLang="ko-KR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r>
              <a:rPr lang="ko-KR" altLang="en-US" sz="32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학년 중퇴</a:t>
            </a:r>
            <a:endParaRPr lang="en-US" altLang="ko-KR" sz="3200" b="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8DD5A2C-8486-A1CA-B758-0CCD569C0665}"/>
              </a:ext>
            </a:extLst>
          </p:cNvPr>
          <p:cNvSpPr/>
          <p:nvPr/>
        </p:nvSpPr>
        <p:spPr>
          <a:xfrm>
            <a:off x="3037253" y="2296340"/>
            <a:ext cx="2205318" cy="220531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A168C-0D86-181E-0B8A-95DA1911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8" y="2893384"/>
            <a:ext cx="5367217" cy="196246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81009CC-1CE5-15E9-37B4-3F6838716436}"/>
              </a:ext>
            </a:extLst>
          </p:cNvPr>
          <p:cNvSpPr/>
          <p:nvPr/>
        </p:nvSpPr>
        <p:spPr>
          <a:xfrm>
            <a:off x="9043476" y="2289579"/>
            <a:ext cx="2205318" cy="22053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E1AE79-87A3-072D-36A5-9C1B05F22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34" y="4855845"/>
            <a:ext cx="5226398" cy="4148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988197-A81C-E579-C52D-554222CE0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7404" y="3045784"/>
            <a:ext cx="5346507" cy="5191856"/>
          </a:xfrm>
          <a:prstGeom prst="rect">
            <a:avLst/>
          </a:prstGeom>
        </p:spPr>
      </p:pic>
      <p:pic>
        <p:nvPicPr>
          <p:cNvPr id="1026" name="Picture 2" descr="주)아이스크림미디어 2023년 기업정보 | 사원수, 회사소개, 근무환경, 복리후생 등 - 사람인">
            <a:extLst>
              <a:ext uri="{FF2B5EF4-FFF2-40B4-BE49-F238E27FC236}">
                <a16:creationId xmlns:a16="http://schemas.microsoft.com/office/drawing/2014/main" id="{021B068F-A067-4755-3BCA-A532D928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34" y="8913687"/>
            <a:ext cx="4229589" cy="15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올해 변화의 원년…네오위즈 목표가 3↑흥국 | 한국경제">
            <a:extLst>
              <a:ext uri="{FF2B5EF4-FFF2-40B4-BE49-F238E27FC236}">
                <a16:creationId xmlns:a16="http://schemas.microsoft.com/office/drawing/2014/main" id="{E02070A3-5F9D-64E3-1AF3-52A19531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139" y="8237640"/>
            <a:ext cx="4268377" cy="278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8399ED7-F1BF-CCC5-1CFA-A6257035C622}"/>
              </a:ext>
            </a:extLst>
          </p:cNvPr>
          <p:cNvSpPr/>
          <p:nvPr/>
        </p:nvSpPr>
        <p:spPr>
          <a:xfrm>
            <a:off x="15049699" y="2272852"/>
            <a:ext cx="2205318" cy="220531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5A6114-493E-AFEB-2BBD-3EFEF582DC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26526" y="3022338"/>
            <a:ext cx="5613412" cy="5191851"/>
          </a:xfrm>
          <a:prstGeom prst="rect">
            <a:avLst/>
          </a:prstGeom>
        </p:spPr>
      </p:pic>
      <p:pic>
        <p:nvPicPr>
          <p:cNvPr id="21" name="Picture 4" descr="올해 변화의 원년…네오위즈 목표가 3↑흥국 | 한국경제">
            <a:extLst>
              <a:ext uri="{FF2B5EF4-FFF2-40B4-BE49-F238E27FC236}">
                <a16:creationId xmlns:a16="http://schemas.microsoft.com/office/drawing/2014/main" id="{FA108ACC-9E05-D554-83FA-4BFA7FFD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628" y="8334221"/>
            <a:ext cx="4268377" cy="278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6DAD1D3-1227-048D-3A4A-88D88D9B5C66}"/>
              </a:ext>
            </a:extLst>
          </p:cNvPr>
          <p:cNvSpPr/>
          <p:nvPr/>
        </p:nvSpPr>
        <p:spPr>
          <a:xfrm>
            <a:off x="21055922" y="2249406"/>
            <a:ext cx="2205318" cy="2205318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 w="12700" cap="flat">
            <a:noFill/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30" name="Picture 6" descr="넥슨 로고">
            <a:extLst>
              <a:ext uri="{FF2B5EF4-FFF2-40B4-BE49-F238E27FC236}">
                <a16:creationId xmlns:a16="http://schemas.microsoft.com/office/drawing/2014/main" id="{2B82C68B-F3D7-2BDE-4A4C-1608E4EA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856" y="11217851"/>
            <a:ext cx="4091563" cy="17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236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5378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글로벌 파트너 소개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06926A-024B-5259-4F60-DB247DC4C50F}"/>
              </a:ext>
            </a:extLst>
          </p:cNvPr>
          <p:cNvSpPr txBox="1"/>
          <p:nvPr/>
        </p:nvSpPr>
        <p:spPr>
          <a:xfrm>
            <a:off x="1165410" y="2175470"/>
            <a:ext cx="11570876" cy="2852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80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Josua</a:t>
            </a:r>
            <a:r>
              <a:rPr lang="ko-KR" altLang="en-US" sz="480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480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Honger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80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취리히 연방 공과대학 졸업</a:t>
            </a:r>
            <a:endParaRPr lang="en-US" altLang="ko-KR" sz="4000" b="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前 삼성전자 </a:t>
            </a:r>
            <a:r>
              <a:rPr lang="en-US" altLang="ko-KR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600</a:t>
            </a:r>
            <a:r>
              <a:rPr lang="ko-KR" altLang="en-US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 투자 이스라엘 </a:t>
            </a:r>
            <a:r>
              <a:rPr lang="en-US" altLang="ko-KR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스캔업체 </a:t>
            </a:r>
            <a:r>
              <a:rPr lang="en-US" altLang="ko-KR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Mantis</a:t>
            </a:r>
            <a:r>
              <a:rPr lang="ko-KR" altLang="en-US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Vision</a:t>
            </a:r>
            <a:r>
              <a:rPr lang="ko-KR" altLang="en-US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핵심개발자</a:t>
            </a:r>
            <a:endParaRPr lang="en-US" altLang="ko-KR" sz="40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 </a:t>
            </a:r>
            <a:r>
              <a:rPr lang="en-US" altLang="ko-KR" sz="40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40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前 페이스북</a:t>
            </a:r>
            <a:r>
              <a:rPr lang="en-US" altLang="ko-KR" sz="40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40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오큘러스 퀘스트 개발 참여</a:t>
            </a:r>
            <a:endParaRPr lang="en-US" altLang="ko-KR" sz="4000" b="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비욘세 공연에 사용된 프로젝션 맵핑 소프트웨어 개발</a:t>
            </a:r>
            <a:endParaRPr lang="en-US" altLang="ko-KR" sz="4000" b="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800" b="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6F7C0-02E6-42C4-6C72-C66F7EE711A0}"/>
              </a:ext>
            </a:extLst>
          </p:cNvPr>
          <p:cNvSpPr txBox="1"/>
          <p:nvPr/>
        </p:nvSpPr>
        <p:spPr>
          <a:xfrm>
            <a:off x="1480206" y="12356320"/>
            <a:ext cx="22903794" cy="708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Reconstruction 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핵심알고리즘</a:t>
            </a: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</a:t>
            </a: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Web 3D GL 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</a:t>
            </a: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3D Reconstruction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개발</a:t>
            </a:r>
            <a:endParaRPr lang="en-US" altLang="ko-KR" sz="55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 descr="사람, 실내이(가) 표시된 사진&#10;&#10;자동 생성된 설명">
            <a:extLst>
              <a:ext uri="{FF2B5EF4-FFF2-40B4-BE49-F238E27FC236}">
                <a16:creationId xmlns:a16="http://schemas.microsoft.com/office/drawing/2014/main" id="{E25FBFB1-6332-5A88-6021-110330770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011905" y="3063045"/>
            <a:ext cx="9720419" cy="7290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279C47-806E-52C7-6319-E8C9D2EF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9" y="5028173"/>
            <a:ext cx="12891212" cy="614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378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5378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글로벌 파트너 소개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B3D112B-4BD8-9062-CCCA-4A1EE7E3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81" y="3258366"/>
            <a:ext cx="21305975" cy="90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5905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Unix Light Col1">
      <a:dk1>
        <a:srgbClr val="234090"/>
      </a:dk1>
      <a:lt1>
        <a:srgbClr val="FFFFFF"/>
      </a:lt1>
      <a:dk2>
        <a:srgbClr val="9D9D9D"/>
      </a:dk2>
      <a:lt2>
        <a:srgbClr val="3CAEE4"/>
      </a:lt2>
      <a:accent1>
        <a:srgbClr val="234090"/>
      </a:accent1>
      <a:accent2>
        <a:srgbClr val="6ABAEE"/>
      </a:accent2>
      <a:accent3>
        <a:srgbClr val="A3C9F8"/>
      </a:accent3>
      <a:accent4>
        <a:srgbClr val="A119B8"/>
      </a:accent4>
      <a:accent5>
        <a:srgbClr val="F5F5F5"/>
      </a:accent5>
      <a:accent6>
        <a:srgbClr val="000000"/>
      </a:accent6>
      <a:hlink>
        <a:srgbClr val="000000"/>
      </a:hlink>
      <a:folHlink>
        <a:srgbClr val="234090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409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ADF58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0" u="none" strike="noStrike" cap="none" spc="0" normalizeH="0" baseline="27272">
            <a:ln>
              <a:noFill/>
            </a:ln>
            <a:solidFill>
              <a:srgbClr val="1C1C1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409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ADF58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0" u="none" strike="noStrike" cap="none" spc="0" normalizeH="0" baseline="27272">
            <a:ln>
              <a:noFill/>
            </a:ln>
            <a:solidFill>
              <a:srgbClr val="1C1C1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5796</TotalTime>
  <Words>539</Words>
  <Application>Microsoft Office PowerPoint</Application>
  <PresentationFormat>Custom</PresentationFormat>
  <Paragraphs>116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G마켓 산스 Bold</vt:lpstr>
      <vt:lpstr>G마켓 산스 Medium</vt:lpstr>
      <vt:lpstr>Helvetica Neue</vt:lpstr>
      <vt:lpstr>Helvetica Neue Light</vt:lpstr>
      <vt:lpstr>Helvetica Neue Medium</vt:lpstr>
      <vt:lpstr>NanumGothic</vt:lpstr>
      <vt:lpstr>Source Sans Pro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USER</dc:creator>
  <cp:lastModifiedBy>Madison You</cp:lastModifiedBy>
  <cp:revision>109</cp:revision>
  <dcterms:modified xsi:type="dcterms:W3CDTF">2023-09-19T01:21:54Z</dcterms:modified>
</cp:coreProperties>
</file>